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00" r:id="rId2"/>
    <p:sldId id="381" r:id="rId3"/>
    <p:sldId id="382" r:id="rId4"/>
    <p:sldId id="332" r:id="rId5"/>
    <p:sldId id="349" r:id="rId6"/>
    <p:sldId id="374" r:id="rId7"/>
    <p:sldId id="363" r:id="rId8"/>
    <p:sldId id="366" r:id="rId9"/>
    <p:sldId id="383" r:id="rId10"/>
    <p:sldId id="369" r:id="rId11"/>
    <p:sldId id="384" r:id="rId12"/>
    <p:sldId id="371" r:id="rId13"/>
    <p:sldId id="323" r:id="rId14"/>
    <p:sldId id="378" r:id="rId15"/>
    <p:sldId id="385" r:id="rId16"/>
    <p:sldId id="372" r:id="rId17"/>
    <p:sldId id="350" r:id="rId18"/>
    <p:sldId id="376" r:id="rId19"/>
    <p:sldId id="377" r:id="rId20"/>
    <p:sldId id="356" r:id="rId21"/>
    <p:sldId id="386" r:id="rId22"/>
    <p:sldId id="351" r:id="rId23"/>
    <p:sldId id="352" r:id="rId24"/>
    <p:sldId id="276" r:id="rId25"/>
  </p:sldIdLst>
  <p:sldSz cx="9144000" cy="5143500" type="screen16x9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E68D0"/>
    <a:srgbClr val="2A4F86"/>
    <a:srgbClr val="C0C0C0"/>
    <a:srgbClr val="8FAFE9"/>
    <a:srgbClr val="6C8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38" autoAdjust="0"/>
    <p:restoredTop sz="94660" autoAdjust="0"/>
  </p:normalViewPr>
  <p:slideViewPr>
    <p:cSldViewPr>
      <p:cViewPr>
        <p:scale>
          <a:sx n="149" d="100"/>
          <a:sy n="149" d="100"/>
        </p:scale>
        <p:origin x="-552" y="-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Relationship Id="rId4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Relationship Id="rId4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829940149582944E-2"/>
          <c:y val="0.30324184603042981"/>
          <c:w val="0.39120591344617711"/>
          <c:h val="0.7345367804210554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D48-4004-943E-9C8D145CB94E}"/>
              </c:ext>
            </c:extLst>
          </c:dPt>
          <c:dPt>
            <c:idx val="1"/>
            <c:bubble3D val="0"/>
            <c:spPr>
              <a:solidFill>
                <a:srgbClr val="3E68D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D48-4004-943E-9C8D145CB94E}"/>
              </c:ext>
            </c:extLst>
          </c:dPt>
          <c:dPt>
            <c:idx val="2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35E-4426-98B8-4E9D555B8FBF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35E-4426-98B8-4E9D555B8FBF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277247768306201"/>
                      <c:h val="0.157321481558290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6D48-4004-943E-9C8D145CB94E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48-4004-943E-9C8D145CB9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Субъекты МСП</c:v>
                </c:pt>
                <c:pt idx="1">
                  <c:v>Общее число предприятий в Ленинградской области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</c:v>
                </c:pt>
                <c:pt idx="1">
                  <c:v>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48-4004-943E-9C8D145CB94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829940149582944E-2"/>
          <c:y val="0.30324184603042981"/>
          <c:w val="0.39120591344617711"/>
          <c:h val="0.7345367804210554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FFC000"/>
            </a:solidFill>
          </c:spPr>
          <c:dPt>
            <c:idx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D48-4004-943E-9C8D145CB94E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D48-4004-943E-9C8D145CB94E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C74-4BC1-8245-FBDBA757974E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C74-4BC1-8245-FBDBA757974E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D48-4004-943E-9C8D145CB94E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D48-4004-943E-9C8D145CB9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Субъекты МСП</c:v>
                </c:pt>
                <c:pt idx="1">
                  <c:v>Общее число предприятий в Ленинградской области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29.4</c:v>
                </c:pt>
                <c:pt idx="1">
                  <c:v>70.599999999999994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D48-4004-943E-9C8D145CB94E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601673032758598E-3"/>
          <c:y val="0.16093475609298211"/>
          <c:w val="0.6645833333333333"/>
          <c:h val="0.829325703487474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рост в 2,3 раза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A5-4EEA-BFDE-D417BFC1B89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рост в 2,3 раза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1A5-4EEA-BFDE-D417BFC1B8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7084800"/>
        <c:axId val="127094784"/>
      </c:barChart>
      <c:catAx>
        <c:axId val="12708480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7094784"/>
        <c:crosses val="autoZero"/>
        <c:auto val="1"/>
        <c:lblAlgn val="ctr"/>
        <c:lblOffset val="100"/>
        <c:noMultiLvlLbl val="0"/>
      </c:catAx>
      <c:valAx>
        <c:axId val="1270947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084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601673032758598E-3"/>
          <c:y val="0.16093475609298211"/>
          <c:w val="0.6645833333333333"/>
          <c:h val="0.829325703487474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рост в 2,3 раза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D4D-445C-A3E9-25802A9F45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1"/>
                <c:pt idx="0">
                  <c:v>рост в 2,3 раза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D4D-445C-A3E9-25802A9F45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27133184"/>
        <c:axId val="127134720"/>
      </c:barChart>
      <c:catAx>
        <c:axId val="1271331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7134720"/>
        <c:crosses val="autoZero"/>
        <c:auto val="1"/>
        <c:lblAlgn val="ctr"/>
        <c:lblOffset val="100"/>
        <c:noMultiLvlLbl val="0"/>
      </c:catAx>
      <c:valAx>
        <c:axId val="127134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13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34554E-73E2-43CB-8E8C-FD7538F4D51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C40E28-DD51-4D64-934E-DD7D958C92D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>
            <a:solidFill>
              <a:srgbClr val="FFFF0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rgbClr val="FFFF00"/>
              </a:solidFill>
            </a:rPr>
            <a:t>Разработка и реализация проектов модернизации, технического перевооружения и (или) создания новых производств</a:t>
          </a:r>
        </a:p>
        <a:p>
          <a:pPr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820FF7DF-ED92-40AC-A01F-E4CDBB45902F}" type="parTrans" cxnId="{94FC8051-CB74-4304-AD22-DC5581DB74A4}">
      <dgm:prSet/>
      <dgm:spPr/>
      <dgm:t>
        <a:bodyPr/>
        <a:lstStyle/>
        <a:p>
          <a:endParaRPr lang="ru-RU"/>
        </a:p>
      </dgm:t>
    </dgm:pt>
    <dgm:pt modelId="{225379E1-76F5-460E-BB2A-052A78B5E095}" type="sibTrans" cxnId="{94FC8051-CB74-4304-AD22-DC5581DB74A4}">
      <dgm:prSet/>
      <dgm:spPr/>
      <dgm:t>
        <a:bodyPr/>
        <a:lstStyle/>
        <a:p>
          <a:endParaRPr lang="ru-RU"/>
        </a:p>
      </dgm:t>
    </dgm:pt>
    <dgm:pt modelId="{607B4843-F725-4096-ACB9-E72554BDD37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>
            <a:solidFill>
              <a:srgbClr val="FFFF00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rgbClr val="FFFF00"/>
              </a:solidFill>
            </a:rPr>
            <a:t>Разработка технических заданий и конструкторской документации</a:t>
          </a:r>
        </a:p>
        <a:p>
          <a:pPr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9BFB3C26-1BB1-4234-BBDB-D2F785E0B264}" type="parTrans" cxnId="{E58B6AF2-B742-4CA3-B80C-78675027BA01}">
      <dgm:prSet/>
      <dgm:spPr/>
      <dgm:t>
        <a:bodyPr/>
        <a:lstStyle/>
        <a:p>
          <a:endParaRPr lang="ru-RU"/>
        </a:p>
      </dgm:t>
    </dgm:pt>
    <dgm:pt modelId="{F0C00808-E77A-47D3-A447-BA58ECA37F10}" type="sibTrans" cxnId="{E58B6AF2-B742-4CA3-B80C-78675027BA01}">
      <dgm:prSet/>
      <dgm:spPr/>
      <dgm:t>
        <a:bodyPr/>
        <a:lstStyle/>
        <a:p>
          <a:endParaRPr lang="ru-RU"/>
        </a:p>
      </dgm:t>
    </dgm:pt>
    <dgm:pt modelId="{A7B1D400-6B3A-41F5-B87A-3E5F4272D58A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FFFF00"/>
              </a:solidFill>
            </a:rPr>
            <a:t>Сокращение затрат и повышению производительности труда</a:t>
          </a:r>
          <a:endParaRPr lang="ru-RU" dirty="0">
            <a:solidFill>
              <a:srgbClr val="FFFF00"/>
            </a:solidFill>
          </a:endParaRPr>
        </a:p>
      </dgm:t>
    </dgm:pt>
    <dgm:pt modelId="{02B9E8DB-B2B2-4417-A03A-F0FA29B86CE1}" type="parTrans" cxnId="{330EB629-B4DF-488E-8A3F-AC7A1670011B}">
      <dgm:prSet/>
      <dgm:spPr/>
      <dgm:t>
        <a:bodyPr/>
        <a:lstStyle/>
        <a:p>
          <a:endParaRPr lang="ru-RU"/>
        </a:p>
      </dgm:t>
    </dgm:pt>
    <dgm:pt modelId="{A5C87AB3-E710-4E44-8610-0530EE45A0C7}" type="sibTrans" cxnId="{330EB629-B4DF-488E-8A3F-AC7A1670011B}">
      <dgm:prSet/>
      <dgm:spPr/>
      <dgm:t>
        <a:bodyPr/>
        <a:lstStyle/>
        <a:p>
          <a:endParaRPr lang="ru-RU"/>
        </a:p>
      </dgm:t>
    </dgm:pt>
    <dgm:pt modelId="{F6DC092D-1236-41BA-AED9-14EC5E5581A6}" type="pres">
      <dgm:prSet presAssocID="{B134554E-73E2-43CB-8E8C-FD7538F4D51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30381F-3A14-4C76-9A51-27A95B9DB46A}" type="pres">
      <dgm:prSet presAssocID="{08C40E28-DD51-4D64-934E-DD7D958C92DF}" presName="parentLin" presStyleCnt="0"/>
      <dgm:spPr/>
    </dgm:pt>
    <dgm:pt modelId="{E4243D2B-9AAE-493B-86B9-C6EDD26551E1}" type="pres">
      <dgm:prSet presAssocID="{08C40E28-DD51-4D64-934E-DD7D958C92D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BE8FED1-DED9-4CBA-AB44-EE0D8B15F984}" type="pres">
      <dgm:prSet presAssocID="{08C40E28-DD51-4D64-934E-DD7D958C92DF}" presName="parentText" presStyleLbl="node1" presStyleIdx="0" presStyleCnt="3" custScaleX="142857" custLinFactNeighborX="827" custLinFactNeighborY="-7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9F5F8C-FE9B-442A-9EB5-3916F13DB7DB}" type="pres">
      <dgm:prSet presAssocID="{08C40E28-DD51-4D64-934E-DD7D958C92DF}" presName="negativeSpace" presStyleCnt="0"/>
      <dgm:spPr/>
    </dgm:pt>
    <dgm:pt modelId="{E3CB009A-B5DE-4736-B1F5-8B9884754BA8}" type="pres">
      <dgm:prSet presAssocID="{08C40E28-DD51-4D64-934E-DD7D958C92DF}" presName="childText" presStyleLbl="conFgAcc1" presStyleIdx="0" presStyleCnt="3">
        <dgm:presLayoutVars>
          <dgm:bulletEnabled val="1"/>
        </dgm:presLayoutVars>
      </dgm:prSet>
      <dgm:spPr/>
    </dgm:pt>
    <dgm:pt modelId="{9E392452-0F77-4173-9316-CD8E3B6D8F51}" type="pres">
      <dgm:prSet presAssocID="{225379E1-76F5-460E-BB2A-052A78B5E095}" presName="spaceBetweenRectangles" presStyleCnt="0"/>
      <dgm:spPr/>
    </dgm:pt>
    <dgm:pt modelId="{26FF9045-B3BF-4D55-A30D-F4CE108CE037}" type="pres">
      <dgm:prSet presAssocID="{607B4843-F725-4096-ACB9-E72554BDD371}" presName="parentLin" presStyleCnt="0"/>
      <dgm:spPr/>
    </dgm:pt>
    <dgm:pt modelId="{B5A5E307-351A-482C-BA59-9EDCAF22DBBB}" type="pres">
      <dgm:prSet presAssocID="{607B4843-F725-4096-ACB9-E72554BDD37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0BA68AF-122D-454E-9969-D6DACB97C266}" type="pres">
      <dgm:prSet presAssocID="{607B4843-F725-4096-ACB9-E72554BDD371}" presName="parentText" presStyleLbl="node1" presStyleIdx="1" presStyleCnt="3" custScaleX="142857" custLinFactNeighborX="5908" custLinFactNeighborY="47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FA0DD-65BC-4F3F-9C5F-2AB3FC4B18FC}" type="pres">
      <dgm:prSet presAssocID="{607B4843-F725-4096-ACB9-E72554BDD371}" presName="negativeSpace" presStyleCnt="0"/>
      <dgm:spPr/>
    </dgm:pt>
    <dgm:pt modelId="{F1332793-4B1A-4D4E-9F00-89019730420D}" type="pres">
      <dgm:prSet presAssocID="{607B4843-F725-4096-ACB9-E72554BDD371}" presName="childText" presStyleLbl="conFgAcc1" presStyleIdx="1" presStyleCnt="3">
        <dgm:presLayoutVars>
          <dgm:bulletEnabled val="1"/>
        </dgm:presLayoutVars>
      </dgm:prSet>
      <dgm:spPr/>
    </dgm:pt>
    <dgm:pt modelId="{96C5B7D9-2D5C-4035-B48D-9C3B50C3F41C}" type="pres">
      <dgm:prSet presAssocID="{F0C00808-E77A-47D3-A447-BA58ECA37F10}" presName="spaceBetweenRectangles" presStyleCnt="0"/>
      <dgm:spPr/>
    </dgm:pt>
    <dgm:pt modelId="{AA042E4A-E7D6-4A58-AF1F-C908FB5E269A}" type="pres">
      <dgm:prSet presAssocID="{A7B1D400-6B3A-41F5-B87A-3E5F4272D58A}" presName="parentLin" presStyleCnt="0"/>
      <dgm:spPr/>
    </dgm:pt>
    <dgm:pt modelId="{B8B50979-1E24-4D95-BC02-00CAB751289E}" type="pres">
      <dgm:prSet presAssocID="{A7B1D400-6B3A-41F5-B87A-3E5F4272D58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06F4D1F-2EE8-49E8-B27E-EBCF0ECCF968}" type="pres">
      <dgm:prSet presAssocID="{A7B1D400-6B3A-41F5-B87A-3E5F4272D58A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F04E7F-36D6-46F9-81B9-EA461E22EE8E}" type="pres">
      <dgm:prSet presAssocID="{A7B1D400-6B3A-41F5-B87A-3E5F4272D58A}" presName="negativeSpace" presStyleCnt="0"/>
      <dgm:spPr/>
    </dgm:pt>
    <dgm:pt modelId="{0A652666-A8BB-4A03-950D-F2FDA92AEB91}" type="pres">
      <dgm:prSet presAssocID="{A7B1D400-6B3A-41F5-B87A-3E5F4272D58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58B6AF2-B742-4CA3-B80C-78675027BA01}" srcId="{B134554E-73E2-43CB-8E8C-FD7538F4D511}" destId="{607B4843-F725-4096-ACB9-E72554BDD371}" srcOrd="1" destOrd="0" parTransId="{9BFB3C26-1BB1-4234-BBDB-D2F785E0B264}" sibTransId="{F0C00808-E77A-47D3-A447-BA58ECA37F10}"/>
    <dgm:cxn modelId="{F59B609F-0AAC-44FE-9A29-7EC85308BD33}" type="presOf" srcId="{A7B1D400-6B3A-41F5-B87A-3E5F4272D58A}" destId="{B8B50979-1E24-4D95-BC02-00CAB751289E}" srcOrd="0" destOrd="0" presId="urn:microsoft.com/office/officeart/2005/8/layout/list1"/>
    <dgm:cxn modelId="{C215588F-256D-48D3-B50E-5427CD59C7DC}" type="presOf" srcId="{607B4843-F725-4096-ACB9-E72554BDD371}" destId="{00BA68AF-122D-454E-9969-D6DACB97C266}" srcOrd="1" destOrd="0" presId="urn:microsoft.com/office/officeart/2005/8/layout/list1"/>
    <dgm:cxn modelId="{E754B49D-D4AF-4B82-9577-E31B97E31228}" type="presOf" srcId="{08C40E28-DD51-4D64-934E-DD7D958C92DF}" destId="{3BE8FED1-DED9-4CBA-AB44-EE0D8B15F984}" srcOrd="1" destOrd="0" presId="urn:microsoft.com/office/officeart/2005/8/layout/list1"/>
    <dgm:cxn modelId="{330EB629-B4DF-488E-8A3F-AC7A1670011B}" srcId="{B134554E-73E2-43CB-8E8C-FD7538F4D511}" destId="{A7B1D400-6B3A-41F5-B87A-3E5F4272D58A}" srcOrd="2" destOrd="0" parTransId="{02B9E8DB-B2B2-4417-A03A-F0FA29B86CE1}" sibTransId="{A5C87AB3-E710-4E44-8610-0530EE45A0C7}"/>
    <dgm:cxn modelId="{49E03BA5-69ED-422C-BA02-B01B0452B0E3}" type="presOf" srcId="{607B4843-F725-4096-ACB9-E72554BDD371}" destId="{B5A5E307-351A-482C-BA59-9EDCAF22DBBB}" srcOrd="0" destOrd="0" presId="urn:microsoft.com/office/officeart/2005/8/layout/list1"/>
    <dgm:cxn modelId="{63055D48-43D4-446B-BE62-88EA985C0955}" type="presOf" srcId="{A7B1D400-6B3A-41F5-B87A-3E5F4272D58A}" destId="{506F4D1F-2EE8-49E8-B27E-EBCF0ECCF968}" srcOrd="1" destOrd="0" presId="urn:microsoft.com/office/officeart/2005/8/layout/list1"/>
    <dgm:cxn modelId="{85248A3D-C965-43EA-AB73-79AD49872A66}" type="presOf" srcId="{B134554E-73E2-43CB-8E8C-FD7538F4D511}" destId="{F6DC092D-1236-41BA-AED9-14EC5E5581A6}" srcOrd="0" destOrd="0" presId="urn:microsoft.com/office/officeart/2005/8/layout/list1"/>
    <dgm:cxn modelId="{94FC8051-CB74-4304-AD22-DC5581DB74A4}" srcId="{B134554E-73E2-43CB-8E8C-FD7538F4D511}" destId="{08C40E28-DD51-4D64-934E-DD7D958C92DF}" srcOrd="0" destOrd="0" parTransId="{820FF7DF-ED92-40AC-A01F-E4CDBB45902F}" sibTransId="{225379E1-76F5-460E-BB2A-052A78B5E095}"/>
    <dgm:cxn modelId="{C803223C-972F-4F85-A4E3-1554FE2EB5D2}" type="presOf" srcId="{08C40E28-DD51-4D64-934E-DD7D958C92DF}" destId="{E4243D2B-9AAE-493B-86B9-C6EDD26551E1}" srcOrd="0" destOrd="0" presId="urn:microsoft.com/office/officeart/2005/8/layout/list1"/>
    <dgm:cxn modelId="{8ABF4567-901A-456B-8CD8-AAF2B9856C0C}" type="presParOf" srcId="{F6DC092D-1236-41BA-AED9-14EC5E5581A6}" destId="{D730381F-3A14-4C76-9A51-27A95B9DB46A}" srcOrd="0" destOrd="0" presId="urn:microsoft.com/office/officeart/2005/8/layout/list1"/>
    <dgm:cxn modelId="{F84C8E62-B56D-4B8A-B86F-AC72567381E5}" type="presParOf" srcId="{D730381F-3A14-4C76-9A51-27A95B9DB46A}" destId="{E4243D2B-9AAE-493B-86B9-C6EDD26551E1}" srcOrd="0" destOrd="0" presId="urn:microsoft.com/office/officeart/2005/8/layout/list1"/>
    <dgm:cxn modelId="{F2DD65EF-1583-429C-8489-EAA6066BB1B1}" type="presParOf" srcId="{D730381F-3A14-4C76-9A51-27A95B9DB46A}" destId="{3BE8FED1-DED9-4CBA-AB44-EE0D8B15F984}" srcOrd="1" destOrd="0" presId="urn:microsoft.com/office/officeart/2005/8/layout/list1"/>
    <dgm:cxn modelId="{DA10284E-85D3-4AB4-BECB-BD745C494D48}" type="presParOf" srcId="{F6DC092D-1236-41BA-AED9-14EC5E5581A6}" destId="{A79F5F8C-FE9B-442A-9EB5-3916F13DB7DB}" srcOrd="1" destOrd="0" presId="urn:microsoft.com/office/officeart/2005/8/layout/list1"/>
    <dgm:cxn modelId="{352F26FC-FD69-48B2-9E93-6F41B21B3AA9}" type="presParOf" srcId="{F6DC092D-1236-41BA-AED9-14EC5E5581A6}" destId="{E3CB009A-B5DE-4736-B1F5-8B9884754BA8}" srcOrd="2" destOrd="0" presId="urn:microsoft.com/office/officeart/2005/8/layout/list1"/>
    <dgm:cxn modelId="{1040F5B7-41EB-4C9C-AE9F-5492B2D4C60B}" type="presParOf" srcId="{F6DC092D-1236-41BA-AED9-14EC5E5581A6}" destId="{9E392452-0F77-4173-9316-CD8E3B6D8F51}" srcOrd="3" destOrd="0" presId="urn:microsoft.com/office/officeart/2005/8/layout/list1"/>
    <dgm:cxn modelId="{B9FA0827-4DF6-4032-BF14-A8FE18CB4E12}" type="presParOf" srcId="{F6DC092D-1236-41BA-AED9-14EC5E5581A6}" destId="{26FF9045-B3BF-4D55-A30D-F4CE108CE037}" srcOrd="4" destOrd="0" presId="urn:microsoft.com/office/officeart/2005/8/layout/list1"/>
    <dgm:cxn modelId="{40E92CFB-42A2-4CA3-A00F-156ABE71E2E0}" type="presParOf" srcId="{26FF9045-B3BF-4D55-A30D-F4CE108CE037}" destId="{B5A5E307-351A-482C-BA59-9EDCAF22DBBB}" srcOrd="0" destOrd="0" presId="urn:microsoft.com/office/officeart/2005/8/layout/list1"/>
    <dgm:cxn modelId="{791C66B3-AA44-4E50-B006-BB34CDFAFDD8}" type="presParOf" srcId="{26FF9045-B3BF-4D55-A30D-F4CE108CE037}" destId="{00BA68AF-122D-454E-9969-D6DACB97C266}" srcOrd="1" destOrd="0" presId="urn:microsoft.com/office/officeart/2005/8/layout/list1"/>
    <dgm:cxn modelId="{179435D2-2F44-4002-852A-BDB908FDC318}" type="presParOf" srcId="{F6DC092D-1236-41BA-AED9-14EC5E5581A6}" destId="{F5AFA0DD-65BC-4F3F-9C5F-2AB3FC4B18FC}" srcOrd="5" destOrd="0" presId="urn:microsoft.com/office/officeart/2005/8/layout/list1"/>
    <dgm:cxn modelId="{5036C3A6-E688-4017-871D-F3D9ED3C5773}" type="presParOf" srcId="{F6DC092D-1236-41BA-AED9-14EC5E5581A6}" destId="{F1332793-4B1A-4D4E-9F00-89019730420D}" srcOrd="6" destOrd="0" presId="urn:microsoft.com/office/officeart/2005/8/layout/list1"/>
    <dgm:cxn modelId="{7B61FB13-E4BB-472C-BA07-285073F7C46E}" type="presParOf" srcId="{F6DC092D-1236-41BA-AED9-14EC5E5581A6}" destId="{96C5B7D9-2D5C-4035-B48D-9C3B50C3F41C}" srcOrd="7" destOrd="0" presId="urn:microsoft.com/office/officeart/2005/8/layout/list1"/>
    <dgm:cxn modelId="{A93BD4AA-C963-431F-8FA6-ACB3BC40CB49}" type="presParOf" srcId="{F6DC092D-1236-41BA-AED9-14EC5E5581A6}" destId="{AA042E4A-E7D6-4A58-AF1F-C908FB5E269A}" srcOrd="8" destOrd="0" presId="urn:microsoft.com/office/officeart/2005/8/layout/list1"/>
    <dgm:cxn modelId="{9502D984-842D-4006-AA0C-3953F70307C0}" type="presParOf" srcId="{AA042E4A-E7D6-4A58-AF1F-C908FB5E269A}" destId="{B8B50979-1E24-4D95-BC02-00CAB751289E}" srcOrd="0" destOrd="0" presId="urn:microsoft.com/office/officeart/2005/8/layout/list1"/>
    <dgm:cxn modelId="{B6AFDE49-64B0-48FB-BEA8-4518A1EACD9C}" type="presParOf" srcId="{AA042E4A-E7D6-4A58-AF1F-C908FB5E269A}" destId="{506F4D1F-2EE8-49E8-B27E-EBCF0ECCF968}" srcOrd="1" destOrd="0" presId="urn:microsoft.com/office/officeart/2005/8/layout/list1"/>
    <dgm:cxn modelId="{D4747DB0-5019-4664-AD29-9364036CFE25}" type="presParOf" srcId="{F6DC092D-1236-41BA-AED9-14EC5E5581A6}" destId="{5BF04E7F-36D6-46F9-81B9-EA461E22EE8E}" srcOrd="9" destOrd="0" presId="urn:microsoft.com/office/officeart/2005/8/layout/list1"/>
    <dgm:cxn modelId="{707122B1-9CC9-4C91-A5CA-012D6EAF84AD}" type="presParOf" srcId="{F6DC092D-1236-41BA-AED9-14EC5E5581A6}" destId="{0A652666-A8BB-4A03-950D-F2FDA92AEB9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34554E-73E2-43CB-8E8C-FD7538F4D51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C40E28-DD51-4D64-934E-DD7D958C92DF}">
      <dgm:prSet phldrT="[Текст]" custT="1"/>
      <dgm:spPr>
        <a:solidFill>
          <a:srgbClr val="FFFF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solidFill>
                <a:schemeClr val="tx1"/>
              </a:solidFill>
            </a:rPr>
            <a:t>Консультации в сфере социального предпринимательства</a:t>
          </a:r>
          <a:endParaRPr lang="ru-RU" dirty="0">
            <a:solidFill>
              <a:schemeClr val="tx1"/>
            </a:solidFill>
          </a:endParaRPr>
        </a:p>
      </dgm:t>
    </dgm:pt>
    <dgm:pt modelId="{820FF7DF-ED92-40AC-A01F-E4CDBB45902F}" type="parTrans" cxnId="{94FC8051-CB74-4304-AD22-DC5581DB74A4}">
      <dgm:prSet/>
      <dgm:spPr/>
      <dgm:t>
        <a:bodyPr/>
        <a:lstStyle/>
        <a:p>
          <a:endParaRPr lang="ru-RU"/>
        </a:p>
      </dgm:t>
    </dgm:pt>
    <dgm:pt modelId="{225379E1-76F5-460E-BB2A-052A78B5E095}" type="sibTrans" cxnId="{94FC8051-CB74-4304-AD22-DC5581DB74A4}">
      <dgm:prSet/>
      <dgm:spPr/>
      <dgm:t>
        <a:bodyPr/>
        <a:lstStyle/>
        <a:p>
          <a:endParaRPr lang="ru-RU"/>
        </a:p>
      </dgm:t>
    </dgm:pt>
    <dgm:pt modelId="{607B4843-F725-4096-ACB9-E72554BDD371}">
      <dgm:prSet phldrT="[Текст]" custT="1"/>
      <dgm:spPr>
        <a:solidFill>
          <a:srgbClr val="FFFF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>
            <a:solidFill>
              <a:schemeClr val="tx1"/>
            </a:solidFill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chemeClr val="tx1"/>
              </a:solidFill>
            </a:rPr>
            <a:t>Образовательные программы, круглые столы, семинары для социального бизнеса</a:t>
          </a:r>
        </a:p>
        <a:p>
          <a:pPr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9BFB3C26-1BB1-4234-BBDB-D2F785E0B264}" type="parTrans" cxnId="{E58B6AF2-B742-4CA3-B80C-78675027BA01}">
      <dgm:prSet/>
      <dgm:spPr/>
      <dgm:t>
        <a:bodyPr/>
        <a:lstStyle/>
        <a:p>
          <a:endParaRPr lang="ru-RU"/>
        </a:p>
      </dgm:t>
    </dgm:pt>
    <dgm:pt modelId="{F0C00808-E77A-47D3-A447-BA58ECA37F10}" type="sibTrans" cxnId="{E58B6AF2-B742-4CA3-B80C-78675027BA01}">
      <dgm:prSet/>
      <dgm:spPr/>
      <dgm:t>
        <a:bodyPr/>
        <a:lstStyle/>
        <a:p>
          <a:endParaRPr lang="ru-RU"/>
        </a:p>
      </dgm:t>
    </dgm:pt>
    <dgm:pt modelId="{A7B1D400-6B3A-41F5-B87A-3E5F4272D58A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Содействие в продвижении социальных проектов</a:t>
          </a:r>
          <a:endParaRPr lang="ru-RU" dirty="0">
            <a:solidFill>
              <a:schemeClr val="tx1"/>
            </a:solidFill>
          </a:endParaRPr>
        </a:p>
      </dgm:t>
    </dgm:pt>
    <dgm:pt modelId="{02B9E8DB-B2B2-4417-A03A-F0FA29B86CE1}" type="parTrans" cxnId="{330EB629-B4DF-488E-8A3F-AC7A1670011B}">
      <dgm:prSet/>
      <dgm:spPr/>
      <dgm:t>
        <a:bodyPr/>
        <a:lstStyle/>
        <a:p>
          <a:endParaRPr lang="ru-RU"/>
        </a:p>
      </dgm:t>
    </dgm:pt>
    <dgm:pt modelId="{A5C87AB3-E710-4E44-8610-0530EE45A0C7}" type="sibTrans" cxnId="{330EB629-B4DF-488E-8A3F-AC7A1670011B}">
      <dgm:prSet/>
      <dgm:spPr/>
      <dgm:t>
        <a:bodyPr/>
        <a:lstStyle/>
        <a:p>
          <a:endParaRPr lang="ru-RU"/>
        </a:p>
      </dgm:t>
    </dgm:pt>
    <dgm:pt modelId="{F6DC092D-1236-41BA-AED9-14EC5E5581A6}" type="pres">
      <dgm:prSet presAssocID="{B134554E-73E2-43CB-8E8C-FD7538F4D51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30381F-3A14-4C76-9A51-27A95B9DB46A}" type="pres">
      <dgm:prSet presAssocID="{08C40E28-DD51-4D64-934E-DD7D958C92DF}" presName="parentLin" presStyleCnt="0"/>
      <dgm:spPr/>
    </dgm:pt>
    <dgm:pt modelId="{E4243D2B-9AAE-493B-86B9-C6EDD26551E1}" type="pres">
      <dgm:prSet presAssocID="{08C40E28-DD51-4D64-934E-DD7D958C92D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BE8FED1-DED9-4CBA-AB44-EE0D8B15F984}" type="pres">
      <dgm:prSet presAssocID="{08C40E28-DD51-4D64-934E-DD7D958C92DF}" presName="parentText" presStyleLbl="node1" presStyleIdx="0" presStyleCnt="3" custScaleX="142857" custLinFactNeighborX="827" custLinFactNeighborY="-7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9F5F8C-FE9B-442A-9EB5-3916F13DB7DB}" type="pres">
      <dgm:prSet presAssocID="{08C40E28-DD51-4D64-934E-DD7D958C92DF}" presName="negativeSpace" presStyleCnt="0"/>
      <dgm:spPr/>
    </dgm:pt>
    <dgm:pt modelId="{E3CB009A-B5DE-4736-B1F5-8B9884754BA8}" type="pres">
      <dgm:prSet presAssocID="{08C40E28-DD51-4D64-934E-DD7D958C92DF}" presName="childText" presStyleLbl="conFgAcc1" presStyleIdx="0" presStyleCnt="3">
        <dgm:presLayoutVars>
          <dgm:bulletEnabled val="1"/>
        </dgm:presLayoutVars>
      </dgm:prSet>
      <dgm:spPr/>
    </dgm:pt>
    <dgm:pt modelId="{9E392452-0F77-4173-9316-CD8E3B6D8F51}" type="pres">
      <dgm:prSet presAssocID="{225379E1-76F5-460E-BB2A-052A78B5E095}" presName="spaceBetweenRectangles" presStyleCnt="0"/>
      <dgm:spPr/>
    </dgm:pt>
    <dgm:pt modelId="{26FF9045-B3BF-4D55-A30D-F4CE108CE037}" type="pres">
      <dgm:prSet presAssocID="{607B4843-F725-4096-ACB9-E72554BDD371}" presName="parentLin" presStyleCnt="0"/>
      <dgm:spPr/>
    </dgm:pt>
    <dgm:pt modelId="{B5A5E307-351A-482C-BA59-9EDCAF22DBBB}" type="pres">
      <dgm:prSet presAssocID="{607B4843-F725-4096-ACB9-E72554BDD37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0BA68AF-122D-454E-9969-D6DACB97C266}" type="pres">
      <dgm:prSet presAssocID="{607B4843-F725-4096-ACB9-E72554BDD371}" presName="parentText" presStyleLbl="node1" presStyleIdx="1" presStyleCnt="3" custScaleX="142857" custLinFactNeighborX="5908" custLinFactNeighborY="47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FA0DD-65BC-4F3F-9C5F-2AB3FC4B18FC}" type="pres">
      <dgm:prSet presAssocID="{607B4843-F725-4096-ACB9-E72554BDD371}" presName="negativeSpace" presStyleCnt="0"/>
      <dgm:spPr/>
    </dgm:pt>
    <dgm:pt modelId="{F1332793-4B1A-4D4E-9F00-89019730420D}" type="pres">
      <dgm:prSet presAssocID="{607B4843-F725-4096-ACB9-E72554BDD371}" presName="childText" presStyleLbl="conFgAcc1" presStyleIdx="1" presStyleCnt="3">
        <dgm:presLayoutVars>
          <dgm:bulletEnabled val="1"/>
        </dgm:presLayoutVars>
      </dgm:prSet>
      <dgm:spPr/>
    </dgm:pt>
    <dgm:pt modelId="{96C5B7D9-2D5C-4035-B48D-9C3B50C3F41C}" type="pres">
      <dgm:prSet presAssocID="{F0C00808-E77A-47D3-A447-BA58ECA37F10}" presName="spaceBetweenRectangles" presStyleCnt="0"/>
      <dgm:spPr/>
    </dgm:pt>
    <dgm:pt modelId="{AA042E4A-E7D6-4A58-AF1F-C908FB5E269A}" type="pres">
      <dgm:prSet presAssocID="{A7B1D400-6B3A-41F5-B87A-3E5F4272D58A}" presName="parentLin" presStyleCnt="0"/>
      <dgm:spPr/>
    </dgm:pt>
    <dgm:pt modelId="{B8B50979-1E24-4D95-BC02-00CAB751289E}" type="pres">
      <dgm:prSet presAssocID="{A7B1D400-6B3A-41F5-B87A-3E5F4272D58A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506F4D1F-2EE8-49E8-B27E-EBCF0ECCF968}" type="pres">
      <dgm:prSet presAssocID="{A7B1D400-6B3A-41F5-B87A-3E5F4272D58A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F04E7F-36D6-46F9-81B9-EA461E22EE8E}" type="pres">
      <dgm:prSet presAssocID="{A7B1D400-6B3A-41F5-B87A-3E5F4272D58A}" presName="negativeSpace" presStyleCnt="0"/>
      <dgm:spPr/>
    </dgm:pt>
    <dgm:pt modelId="{0A652666-A8BB-4A03-950D-F2FDA92AEB91}" type="pres">
      <dgm:prSet presAssocID="{A7B1D400-6B3A-41F5-B87A-3E5F4272D58A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58B6AF2-B742-4CA3-B80C-78675027BA01}" srcId="{B134554E-73E2-43CB-8E8C-FD7538F4D511}" destId="{607B4843-F725-4096-ACB9-E72554BDD371}" srcOrd="1" destOrd="0" parTransId="{9BFB3C26-1BB1-4234-BBDB-D2F785E0B264}" sibTransId="{F0C00808-E77A-47D3-A447-BA58ECA37F10}"/>
    <dgm:cxn modelId="{F59B609F-0AAC-44FE-9A29-7EC85308BD33}" type="presOf" srcId="{A7B1D400-6B3A-41F5-B87A-3E5F4272D58A}" destId="{B8B50979-1E24-4D95-BC02-00CAB751289E}" srcOrd="0" destOrd="0" presId="urn:microsoft.com/office/officeart/2005/8/layout/list1"/>
    <dgm:cxn modelId="{C215588F-256D-48D3-B50E-5427CD59C7DC}" type="presOf" srcId="{607B4843-F725-4096-ACB9-E72554BDD371}" destId="{00BA68AF-122D-454E-9969-D6DACB97C266}" srcOrd="1" destOrd="0" presId="urn:microsoft.com/office/officeart/2005/8/layout/list1"/>
    <dgm:cxn modelId="{E754B49D-D4AF-4B82-9577-E31B97E31228}" type="presOf" srcId="{08C40E28-DD51-4D64-934E-DD7D958C92DF}" destId="{3BE8FED1-DED9-4CBA-AB44-EE0D8B15F984}" srcOrd="1" destOrd="0" presId="urn:microsoft.com/office/officeart/2005/8/layout/list1"/>
    <dgm:cxn modelId="{330EB629-B4DF-488E-8A3F-AC7A1670011B}" srcId="{B134554E-73E2-43CB-8E8C-FD7538F4D511}" destId="{A7B1D400-6B3A-41F5-B87A-3E5F4272D58A}" srcOrd="2" destOrd="0" parTransId="{02B9E8DB-B2B2-4417-A03A-F0FA29B86CE1}" sibTransId="{A5C87AB3-E710-4E44-8610-0530EE45A0C7}"/>
    <dgm:cxn modelId="{49E03BA5-69ED-422C-BA02-B01B0452B0E3}" type="presOf" srcId="{607B4843-F725-4096-ACB9-E72554BDD371}" destId="{B5A5E307-351A-482C-BA59-9EDCAF22DBBB}" srcOrd="0" destOrd="0" presId="urn:microsoft.com/office/officeart/2005/8/layout/list1"/>
    <dgm:cxn modelId="{63055D48-43D4-446B-BE62-88EA985C0955}" type="presOf" srcId="{A7B1D400-6B3A-41F5-B87A-3E5F4272D58A}" destId="{506F4D1F-2EE8-49E8-B27E-EBCF0ECCF968}" srcOrd="1" destOrd="0" presId="urn:microsoft.com/office/officeart/2005/8/layout/list1"/>
    <dgm:cxn modelId="{85248A3D-C965-43EA-AB73-79AD49872A66}" type="presOf" srcId="{B134554E-73E2-43CB-8E8C-FD7538F4D511}" destId="{F6DC092D-1236-41BA-AED9-14EC5E5581A6}" srcOrd="0" destOrd="0" presId="urn:microsoft.com/office/officeart/2005/8/layout/list1"/>
    <dgm:cxn modelId="{94FC8051-CB74-4304-AD22-DC5581DB74A4}" srcId="{B134554E-73E2-43CB-8E8C-FD7538F4D511}" destId="{08C40E28-DD51-4D64-934E-DD7D958C92DF}" srcOrd="0" destOrd="0" parTransId="{820FF7DF-ED92-40AC-A01F-E4CDBB45902F}" sibTransId="{225379E1-76F5-460E-BB2A-052A78B5E095}"/>
    <dgm:cxn modelId="{C803223C-972F-4F85-A4E3-1554FE2EB5D2}" type="presOf" srcId="{08C40E28-DD51-4D64-934E-DD7D958C92DF}" destId="{E4243D2B-9AAE-493B-86B9-C6EDD26551E1}" srcOrd="0" destOrd="0" presId="urn:microsoft.com/office/officeart/2005/8/layout/list1"/>
    <dgm:cxn modelId="{8ABF4567-901A-456B-8CD8-AAF2B9856C0C}" type="presParOf" srcId="{F6DC092D-1236-41BA-AED9-14EC5E5581A6}" destId="{D730381F-3A14-4C76-9A51-27A95B9DB46A}" srcOrd="0" destOrd="0" presId="urn:microsoft.com/office/officeart/2005/8/layout/list1"/>
    <dgm:cxn modelId="{F84C8E62-B56D-4B8A-B86F-AC72567381E5}" type="presParOf" srcId="{D730381F-3A14-4C76-9A51-27A95B9DB46A}" destId="{E4243D2B-9AAE-493B-86B9-C6EDD26551E1}" srcOrd="0" destOrd="0" presId="urn:microsoft.com/office/officeart/2005/8/layout/list1"/>
    <dgm:cxn modelId="{F2DD65EF-1583-429C-8489-EAA6066BB1B1}" type="presParOf" srcId="{D730381F-3A14-4C76-9A51-27A95B9DB46A}" destId="{3BE8FED1-DED9-4CBA-AB44-EE0D8B15F984}" srcOrd="1" destOrd="0" presId="urn:microsoft.com/office/officeart/2005/8/layout/list1"/>
    <dgm:cxn modelId="{DA10284E-85D3-4AB4-BECB-BD745C494D48}" type="presParOf" srcId="{F6DC092D-1236-41BA-AED9-14EC5E5581A6}" destId="{A79F5F8C-FE9B-442A-9EB5-3916F13DB7DB}" srcOrd="1" destOrd="0" presId="urn:microsoft.com/office/officeart/2005/8/layout/list1"/>
    <dgm:cxn modelId="{352F26FC-FD69-48B2-9E93-6F41B21B3AA9}" type="presParOf" srcId="{F6DC092D-1236-41BA-AED9-14EC5E5581A6}" destId="{E3CB009A-B5DE-4736-B1F5-8B9884754BA8}" srcOrd="2" destOrd="0" presId="urn:microsoft.com/office/officeart/2005/8/layout/list1"/>
    <dgm:cxn modelId="{1040F5B7-41EB-4C9C-AE9F-5492B2D4C60B}" type="presParOf" srcId="{F6DC092D-1236-41BA-AED9-14EC5E5581A6}" destId="{9E392452-0F77-4173-9316-CD8E3B6D8F51}" srcOrd="3" destOrd="0" presId="urn:microsoft.com/office/officeart/2005/8/layout/list1"/>
    <dgm:cxn modelId="{B9FA0827-4DF6-4032-BF14-A8FE18CB4E12}" type="presParOf" srcId="{F6DC092D-1236-41BA-AED9-14EC5E5581A6}" destId="{26FF9045-B3BF-4D55-A30D-F4CE108CE037}" srcOrd="4" destOrd="0" presId="urn:microsoft.com/office/officeart/2005/8/layout/list1"/>
    <dgm:cxn modelId="{40E92CFB-42A2-4CA3-A00F-156ABE71E2E0}" type="presParOf" srcId="{26FF9045-B3BF-4D55-A30D-F4CE108CE037}" destId="{B5A5E307-351A-482C-BA59-9EDCAF22DBBB}" srcOrd="0" destOrd="0" presId="urn:microsoft.com/office/officeart/2005/8/layout/list1"/>
    <dgm:cxn modelId="{791C66B3-AA44-4E50-B006-BB34CDFAFDD8}" type="presParOf" srcId="{26FF9045-B3BF-4D55-A30D-F4CE108CE037}" destId="{00BA68AF-122D-454E-9969-D6DACB97C266}" srcOrd="1" destOrd="0" presId="urn:microsoft.com/office/officeart/2005/8/layout/list1"/>
    <dgm:cxn modelId="{179435D2-2F44-4002-852A-BDB908FDC318}" type="presParOf" srcId="{F6DC092D-1236-41BA-AED9-14EC5E5581A6}" destId="{F5AFA0DD-65BC-4F3F-9C5F-2AB3FC4B18FC}" srcOrd="5" destOrd="0" presId="urn:microsoft.com/office/officeart/2005/8/layout/list1"/>
    <dgm:cxn modelId="{5036C3A6-E688-4017-871D-F3D9ED3C5773}" type="presParOf" srcId="{F6DC092D-1236-41BA-AED9-14EC5E5581A6}" destId="{F1332793-4B1A-4D4E-9F00-89019730420D}" srcOrd="6" destOrd="0" presId="urn:microsoft.com/office/officeart/2005/8/layout/list1"/>
    <dgm:cxn modelId="{7B61FB13-E4BB-472C-BA07-285073F7C46E}" type="presParOf" srcId="{F6DC092D-1236-41BA-AED9-14EC5E5581A6}" destId="{96C5B7D9-2D5C-4035-B48D-9C3B50C3F41C}" srcOrd="7" destOrd="0" presId="urn:microsoft.com/office/officeart/2005/8/layout/list1"/>
    <dgm:cxn modelId="{A93BD4AA-C963-431F-8FA6-ACB3BC40CB49}" type="presParOf" srcId="{F6DC092D-1236-41BA-AED9-14EC5E5581A6}" destId="{AA042E4A-E7D6-4A58-AF1F-C908FB5E269A}" srcOrd="8" destOrd="0" presId="urn:microsoft.com/office/officeart/2005/8/layout/list1"/>
    <dgm:cxn modelId="{9502D984-842D-4006-AA0C-3953F70307C0}" type="presParOf" srcId="{AA042E4A-E7D6-4A58-AF1F-C908FB5E269A}" destId="{B8B50979-1E24-4D95-BC02-00CAB751289E}" srcOrd="0" destOrd="0" presId="urn:microsoft.com/office/officeart/2005/8/layout/list1"/>
    <dgm:cxn modelId="{B6AFDE49-64B0-48FB-BEA8-4518A1EACD9C}" type="presParOf" srcId="{AA042E4A-E7D6-4A58-AF1F-C908FB5E269A}" destId="{506F4D1F-2EE8-49E8-B27E-EBCF0ECCF968}" srcOrd="1" destOrd="0" presId="urn:microsoft.com/office/officeart/2005/8/layout/list1"/>
    <dgm:cxn modelId="{D4747DB0-5019-4664-AD29-9364036CFE25}" type="presParOf" srcId="{F6DC092D-1236-41BA-AED9-14EC5E5581A6}" destId="{5BF04E7F-36D6-46F9-81B9-EA461E22EE8E}" srcOrd="9" destOrd="0" presId="urn:microsoft.com/office/officeart/2005/8/layout/list1"/>
    <dgm:cxn modelId="{707122B1-9CC9-4C91-A5CA-012D6EAF84AD}" type="presParOf" srcId="{F6DC092D-1236-41BA-AED9-14EC5E5581A6}" destId="{0A652666-A8BB-4A03-950D-F2FDA92AEB9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0.37932</cdr:x>
      <cdr:y>0.3195</cdr:y>
    </cdr:from>
    <cdr:to>
      <cdr:x>0.54007</cdr:x>
      <cdr:y>0.4805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84176" y="815666"/>
          <a:ext cx="671359" cy="4110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FF0000"/>
              </a:solidFill>
            </a:rPr>
            <a:t>23%</a:t>
          </a:r>
          <a:endParaRPr lang="ru-RU" sz="2400" b="1" dirty="0">
            <a:solidFill>
              <a:srgbClr val="FF00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0.39618</cdr:x>
      <cdr:y>0.32091</cdr:y>
    </cdr:from>
    <cdr:to>
      <cdr:x>0.61512</cdr:x>
      <cdr:y>0.67909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54601" y="81927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400" b="1" dirty="0" smtClean="0">
              <a:solidFill>
                <a:srgbClr val="FF0000"/>
              </a:solidFill>
            </a:rPr>
            <a:t>29,4 %</a:t>
          </a:r>
          <a:endParaRPr lang="ru-RU" sz="2400" b="1" dirty="0">
            <a:solidFill>
              <a:srgbClr val="FF0000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0.03581</cdr:x>
      <cdr:y>0.51108</cdr:y>
    </cdr:from>
    <cdr:to>
      <cdr:x>0.10063</cdr:x>
      <cdr:y>0.65527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0982" y="952837"/>
          <a:ext cx="544697" cy="2688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2016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0.07719</cdr:x>
      <cdr:y>0.15997</cdr:y>
    </cdr:from>
    <cdr:to>
      <cdr:x>0.142</cdr:x>
      <cdr:y>0.29233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48665" y="298236"/>
          <a:ext cx="544697" cy="246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2017</a:t>
          </a:r>
          <a:endParaRPr lang="ru-RU" sz="11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0.03685</cdr:x>
      <cdr:y>0.63689</cdr:y>
    </cdr:from>
    <cdr:to>
      <cdr:x>0.10167</cdr:x>
      <cdr:y>0.78108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708" y="1187398"/>
          <a:ext cx="544740" cy="268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2016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0.07755</cdr:x>
      <cdr:y>0.19084</cdr:y>
    </cdr:from>
    <cdr:to>
      <cdr:x>0.14236</cdr:x>
      <cdr:y>0.3232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651727" y="355791"/>
          <a:ext cx="544657" cy="2467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b="1" dirty="0" smtClean="0"/>
            <a:t>2017</a:t>
          </a:r>
          <a:endParaRPr lang="ru-RU" sz="1100" b="1" dirty="0"/>
        </a:p>
      </cdr:txBody>
    </cdr:sp>
  </cdr:relSizeAnchor>
  <cdr:relSizeAnchor xmlns:cdr="http://schemas.openxmlformats.org/drawingml/2006/chartDrawing">
    <cdr:from>
      <cdr:x>0.00306</cdr:x>
      <cdr:y>0.01917</cdr:y>
    </cdr:from>
    <cdr:to>
      <cdr:x>0.38585</cdr:x>
      <cdr:y>0.18426</cdr:y>
    </cdr:to>
    <cdr:sp macro="" textlink="">
      <cdr:nvSpPr>
        <cdr:cNvPr id="4" name="TextBox 37"/>
        <cdr:cNvSpPr txBox="1"/>
      </cdr:nvSpPr>
      <cdr:spPr>
        <a:xfrm xmlns:a="http://schemas.openxmlformats.org/drawingml/2006/main">
          <a:off x="25698" y="35743"/>
          <a:ext cx="321690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Arial" charset="0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tx2"/>
              </a:solidFill>
            </a:rPr>
            <a:t>Патентов с налоговой ставкой 0%</a:t>
          </a:r>
          <a:endParaRPr lang="ru-RU" sz="1400" b="1" dirty="0">
            <a:solidFill>
              <a:schemeClr val="tx2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6AAB4-806C-4E93-8A5F-CD691E7F569D}" type="datetimeFigureOut">
              <a:rPr lang="ru-RU" smtClean="0"/>
              <a:t>08.10.2018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774E7-0F87-49A4-AFDF-C96A3D70B1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0807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687AD-2CE3-4FD8-8316-D063B3D9E96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4985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0CF87-F60D-444E-BBE6-B179BEF5E534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049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8687AD-2CE3-4FD8-8316-D063B3D9E96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779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0CF87-F60D-444E-BBE6-B179BEF5E53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252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0CF87-F60D-444E-BBE6-B179BEF5E53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68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0CF87-F60D-444E-BBE6-B179BEF5E53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847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0CF87-F60D-444E-BBE6-B179BEF5E53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867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0CF87-F60D-444E-BBE6-B179BEF5E53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2529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774E7-0F87-49A4-AFDF-C96A3D70B10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121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774E7-0F87-49A4-AFDF-C96A3D70B10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959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381000" y="3943350"/>
            <a:ext cx="8763000" cy="1200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395288" y="1762126"/>
          <a:ext cx="8748712" cy="22133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96" name="Image" r:id="rId3" imgW="6590476" imgH="2450794" progId="">
                  <p:embed/>
                </p:oleObj>
              </mc:Choice>
              <mc:Fallback>
                <p:oleObj name="Image" r:id="rId3" imgW="6590476" imgH="2450794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762126"/>
                        <a:ext cx="8748712" cy="22133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gradFill rotWithShape="1">
                              <a:gsLst>
                                <a:gs pos="0">
                                  <a:srgbClr val="94A9E4">
                                    <a:alpha val="39998"/>
                                  </a:srgbClr>
                                </a:gs>
                                <a:gs pos="100000">
                                  <a:schemeClr val="accent1"/>
                                </a:gs>
                              </a:gsLst>
                              <a:lin ang="5400000" scaled="1"/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9"/>
          <p:cNvSpPr>
            <a:spLocks noChangeArrowheads="1"/>
          </p:cNvSpPr>
          <p:nvPr/>
        </p:nvSpPr>
        <p:spPr bwMode="gray">
          <a:xfrm>
            <a:off x="-36513" y="3854053"/>
            <a:ext cx="431801" cy="128944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ltGray">
          <a:xfrm>
            <a:off x="-36513" y="3112294"/>
            <a:ext cx="431801" cy="75485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ltGray">
          <a:xfrm>
            <a:off x="-36513" y="0"/>
            <a:ext cx="431801" cy="176212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ltGray">
          <a:xfrm>
            <a:off x="-36513" y="1762125"/>
            <a:ext cx="431801" cy="6477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4267200" y="4400553"/>
            <a:ext cx="1079500" cy="594123"/>
            <a:chOff x="2680" y="3678"/>
            <a:chExt cx="680" cy="499"/>
          </a:xfrm>
        </p:grpSpPr>
        <p:sp>
          <p:nvSpPr>
            <p:cNvPr id="11" name="Text Box 14"/>
            <p:cNvSpPr txBox="1">
              <a:spLocks noChangeArrowheads="1"/>
            </p:cNvSpPr>
            <p:nvPr/>
          </p:nvSpPr>
          <p:spPr bwMode="white">
            <a:xfrm>
              <a:off x="2680" y="3789"/>
              <a:ext cx="680" cy="388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400" b="1" dirty="0">
                  <a:solidFill>
                    <a:schemeClr val="bg1"/>
                  </a:solidFill>
                  <a:cs typeface="+mn-cs"/>
                </a:rPr>
                <a:t>LOGO</a:t>
              </a:r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white">
            <a:xfrm rot="5400000">
              <a:off x="2928" y="3493"/>
              <a:ext cx="172" cy="542"/>
            </a:xfrm>
            <a:prstGeom prst="moon">
              <a:avLst>
                <a:gd name="adj" fmla="val 21208"/>
              </a:avLst>
            </a:prstGeom>
            <a:solidFill>
              <a:schemeClr val="accent2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ru-RU" dirty="0">
                <a:cs typeface="+mn-cs"/>
              </a:endParaRPr>
            </a:p>
          </p:txBody>
        </p:sp>
      </p:grpSp>
      <p:sp>
        <p:nvSpPr>
          <p:cNvPr id="13" name="Rectangle 31"/>
          <p:cNvSpPr>
            <a:spLocks noChangeArrowheads="1"/>
          </p:cNvSpPr>
          <p:nvPr/>
        </p:nvSpPr>
        <p:spPr bwMode="ltGray">
          <a:xfrm>
            <a:off x="-36513" y="2400300"/>
            <a:ext cx="431801" cy="72151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990600" y="914400"/>
            <a:ext cx="7239000" cy="514350"/>
          </a:xfrm>
        </p:spPr>
        <p:txBody>
          <a:bodyPr/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066800" y="1428750"/>
            <a:ext cx="7086600" cy="2857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>
                <a:solidFill>
                  <a:srgbClr val="8FAFE9"/>
                </a:solidFill>
                <a:latin typeface="Verdana" pitchFamily="34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493B0-9364-4F05-89E0-232FC90BDC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42900"/>
            <a:ext cx="2057400" cy="4371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42900"/>
            <a:ext cx="6019800" cy="4371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7FB57-C6A9-49D3-A2F4-1031AD1F3A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42901"/>
            <a:ext cx="7391400" cy="4226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025128"/>
            <a:ext cx="8229600" cy="3689747"/>
          </a:xfrm>
        </p:spPr>
        <p:txBody>
          <a:bodyPr/>
          <a:lstStyle/>
          <a:p>
            <a:pPr lvl="0"/>
            <a:r>
              <a:rPr lang="ru-RU" noProof="0" dirty="0" smtClean="0"/>
              <a:t>Вставка таблицы</a:t>
            </a:r>
            <a:endParaRPr lang="ru-RU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5171D-D10B-4F41-94D3-001CC34C55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DFAE5-7148-4936-82AE-0A20FBEF84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47604-545E-4A4A-A0F2-7C186FB122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25128"/>
            <a:ext cx="4038600" cy="3689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25128"/>
            <a:ext cx="4038600" cy="3689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DC83D-A061-4D60-9828-69CBBDF014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9B5A8-551C-42CE-B5F8-E7EDD37850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94AFB-83B4-42AC-B33C-C23EAE025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D92FEA-4350-41FA-A541-1015074E9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62842-9150-4AA4-AA4D-130F928596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18A16-7F09-4DCA-94CC-A618489D94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0" y="303610"/>
            <a:ext cx="9144000" cy="54054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25128"/>
            <a:ext cx="8229600" cy="3689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4876800"/>
            <a:ext cx="2895600" cy="1714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Company Name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4874419"/>
            <a:ext cx="2133600" cy="2405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j-lt"/>
                <a:cs typeface="+mn-cs"/>
              </a:defRPr>
            </a:lvl1pPr>
          </a:lstStyle>
          <a:p>
            <a:pPr>
              <a:defRPr/>
            </a:pPr>
            <a:fld id="{AEE4A91A-D60A-4A34-8690-28D9B68E39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533400" y="342901"/>
            <a:ext cx="7391400" cy="422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ltGray">
          <a:xfrm>
            <a:off x="-9525" y="0"/>
            <a:ext cx="188913" cy="5143500"/>
          </a:xfrm>
          <a:prstGeom prst="rect">
            <a:avLst/>
          </a:prstGeom>
          <a:solidFill>
            <a:srgbClr val="BABABA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ltGray">
          <a:xfrm>
            <a:off x="0" y="303610"/>
            <a:ext cx="184150" cy="54054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ltGray">
          <a:xfrm>
            <a:off x="-14288" y="846535"/>
            <a:ext cx="184151" cy="54054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ltGray">
          <a:xfrm>
            <a:off x="-14288" y="1385888"/>
            <a:ext cx="184151" cy="54054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ltGray">
          <a:xfrm>
            <a:off x="-14288" y="1914525"/>
            <a:ext cx="184151" cy="540544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1046" name="Oval 22" descr="biz"/>
          <p:cNvSpPr>
            <a:spLocks noChangeArrowheads="1"/>
          </p:cNvSpPr>
          <p:nvPr/>
        </p:nvSpPr>
        <p:spPr bwMode="gray">
          <a:xfrm>
            <a:off x="7740651" y="141685"/>
            <a:ext cx="1223963" cy="948928"/>
          </a:xfrm>
          <a:prstGeom prst="ellipse">
            <a:avLst/>
          </a:prstGeom>
          <a:blipFill dpi="0" rotWithShape="1">
            <a:blip r:embed="rId14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>
              <a:defRPr/>
            </a:pPr>
            <a:endParaRPr lang="ru-RU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0" y="102394"/>
            <a:ext cx="2133600" cy="1833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www.themegallery.com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  <p:sldLayoutId id="2147483674" r:id="rId12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6" descr="C:\Users\Олежка\Desktop\презентация\Снимо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1437085"/>
            <a:ext cx="8748712" cy="77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627534"/>
            <a:ext cx="8820150" cy="514350"/>
          </a:xfrm>
        </p:spPr>
        <p:txBody>
          <a:bodyPr/>
          <a:lstStyle/>
          <a:p>
            <a:r>
              <a:rPr lang="ru-RU" sz="2800" dirty="0" smtClean="0">
                <a:latin typeface="+mn-lt"/>
              </a:rPr>
              <a:t>МЕРЫ ГОСУДАРСТВЕННОЙ ПОДДЕРЖКИ МАЛОГО, СРЕДНЕГО БИЗНЕСА                               В ЛЕНИНГРАДСКОЙ ОБЛАСТИ В 2018 ГОДУ</a:t>
            </a:r>
            <a:endParaRPr lang="en-US" sz="2800" dirty="0" smtClean="0">
              <a:latin typeface="+mn-lt"/>
            </a:endParaRPr>
          </a:p>
        </p:txBody>
      </p:sp>
      <p:pic>
        <p:nvPicPr>
          <p:cNvPr id="28676" name="Picture 8" descr="C:\Users\Олежка\Desktop\презентация\Снимок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254" y="1653648"/>
            <a:ext cx="8785225" cy="3381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254" y="4227934"/>
            <a:ext cx="8753703" cy="807554"/>
          </a:xfrm>
        </p:spPr>
        <p:txBody>
          <a:bodyPr/>
          <a:lstStyle/>
          <a:p>
            <a:pPr>
              <a:lnSpc>
                <a:spcPts val="2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Комитет по развитию малого, среднего бизнеса                                                         и потребительского рынка Ленинградской области  </a:t>
            </a:r>
          </a:p>
          <a:p>
            <a:pPr>
              <a:lnSpc>
                <a:spcPts val="2000"/>
              </a:lnSpc>
              <a:spcBef>
                <a:spcPct val="0"/>
              </a:spcBef>
            </a:pPr>
            <a:r>
              <a:rPr lang="ru-RU" sz="2000" b="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Ленинградский областной центр поддержки предпринимательства</a:t>
            </a:r>
            <a:r>
              <a:rPr lang="ru-RU" sz="2000" dirty="0" smtClean="0">
                <a:solidFill>
                  <a:schemeClr val="bg1"/>
                </a:solidFill>
                <a:latin typeface="+mn-lt"/>
                <a:cs typeface="Times New Roman" pitchFamily="18" charset="0"/>
              </a:rPr>
              <a:t>                             </a:t>
            </a:r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5944" y="1563638"/>
            <a:ext cx="1116013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362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>
          <a:xfrm>
            <a:off x="315416" y="342901"/>
            <a:ext cx="8001000" cy="422672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b="1" dirty="0" smtClean="0">
                <a:latin typeface="+mn-lt"/>
              </a:rPr>
              <a:t>НАЛОГОВЫЕ ЛЬГОТЫ</a:t>
            </a:r>
            <a:endParaRPr lang="en-US" altLang="ru-RU" sz="2800" b="1" dirty="0"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9004" y="922402"/>
            <a:ext cx="8856984" cy="2564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/>
              <a:t>        </a:t>
            </a:r>
            <a:r>
              <a:rPr lang="ru-RU" sz="2400" b="1" dirty="0" smtClean="0">
                <a:solidFill>
                  <a:srgbClr val="FF0000"/>
                </a:solidFill>
              </a:rPr>
              <a:t>0% </a:t>
            </a:r>
            <a:r>
              <a:rPr lang="ru-RU" sz="2400" dirty="0" smtClean="0"/>
              <a:t>- </a:t>
            </a:r>
            <a:r>
              <a:rPr lang="ru-RU" sz="2400" dirty="0"/>
              <a:t>н</a:t>
            </a:r>
            <a:r>
              <a:rPr lang="ru-RU" sz="2400" dirty="0" smtClean="0"/>
              <a:t>алоговые </a:t>
            </a:r>
            <a:r>
              <a:rPr lang="ru-RU" sz="2400" dirty="0"/>
              <a:t>каникулы для новых ИП (УСН и патент)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        Минимальные налоговые ставки </a:t>
            </a:r>
            <a:r>
              <a:rPr lang="ru-RU" sz="2400" dirty="0"/>
              <a:t>при </a:t>
            </a:r>
            <a:r>
              <a:rPr lang="ru-RU" sz="2400" dirty="0" smtClean="0"/>
              <a:t>УСН</a:t>
            </a:r>
          </a:p>
          <a:p>
            <a:pPr>
              <a:lnSpc>
                <a:spcPct val="150000"/>
              </a:lnSpc>
            </a:pPr>
            <a:r>
              <a:rPr lang="ru-RU" sz="2400" dirty="0" smtClean="0"/>
              <a:t>         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	</a:t>
            </a:r>
            <a:endParaRPr lang="ru-RU" sz="2400" dirty="0" smtClean="0"/>
          </a:p>
          <a:p>
            <a:pPr algn="ctr">
              <a:lnSpc>
                <a:spcPts val="2000"/>
              </a:lnSpc>
            </a:pPr>
            <a:r>
              <a:rPr lang="ru-RU" sz="2400" dirty="0" smtClean="0"/>
              <a:t> 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251526" y="2463738"/>
            <a:ext cx="2790659" cy="2549220"/>
            <a:chOff x="251525" y="2472021"/>
            <a:chExt cx="2790659" cy="4027627"/>
          </a:xfrm>
        </p:grpSpPr>
        <p:sp>
          <p:nvSpPr>
            <p:cNvPr id="11" name="AutoShape 4"/>
            <p:cNvSpPr>
              <a:spLocks noChangeArrowheads="1"/>
            </p:cNvSpPr>
            <p:nvPr/>
          </p:nvSpPr>
          <p:spPr bwMode="gray">
            <a:xfrm>
              <a:off x="251525" y="2472021"/>
              <a:ext cx="2790659" cy="4027627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gray">
            <a:xfrm>
              <a:off x="294516" y="2483208"/>
              <a:ext cx="2706714" cy="395154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AutoShape 6"/>
            <p:cNvSpPr>
              <a:spLocks noChangeArrowheads="1"/>
            </p:cNvSpPr>
            <p:nvPr/>
          </p:nvSpPr>
          <p:spPr bwMode="gray">
            <a:xfrm>
              <a:off x="317038" y="5392049"/>
              <a:ext cx="2669860" cy="100019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" name="AutoShape 7"/>
          <p:cNvSpPr>
            <a:spLocks noChangeArrowheads="1"/>
          </p:cNvSpPr>
          <p:nvPr/>
        </p:nvSpPr>
        <p:spPr bwMode="gray">
          <a:xfrm>
            <a:off x="317038" y="2471355"/>
            <a:ext cx="2669860" cy="74846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gamma/>
                  <a:tint val="33333"/>
                  <a:invGamma/>
                </a:srgbClr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gray">
          <a:xfrm>
            <a:off x="349803" y="2662727"/>
            <a:ext cx="265348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altLang="ru-RU" dirty="0"/>
          </a:p>
        </p:txBody>
      </p:sp>
      <p:grpSp>
        <p:nvGrpSpPr>
          <p:cNvPr id="25" name="Group 18"/>
          <p:cNvGrpSpPr>
            <a:grpSpLocks/>
          </p:cNvGrpSpPr>
          <p:nvPr/>
        </p:nvGrpSpPr>
        <p:grpSpPr bwMode="auto">
          <a:xfrm>
            <a:off x="3219058" y="2139703"/>
            <a:ext cx="2793102" cy="2869748"/>
            <a:chOff x="2208" y="1299"/>
            <a:chExt cx="1363" cy="1991"/>
          </a:xfrm>
        </p:grpSpPr>
        <p:sp>
          <p:nvSpPr>
            <p:cNvPr id="26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Oval 23"/>
            <p:cNvSpPr>
              <a:spLocks noChangeArrowheads="1"/>
            </p:cNvSpPr>
            <p:nvPr/>
          </p:nvSpPr>
          <p:spPr bwMode="gray">
            <a:xfrm>
              <a:off x="2677" y="1319"/>
              <a:ext cx="405" cy="36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09250" dir="3267739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31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2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3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4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5" name="Text Box 28"/>
            <p:cNvSpPr txBox="1">
              <a:spLocks noChangeArrowheads="1"/>
            </p:cNvSpPr>
            <p:nvPr/>
          </p:nvSpPr>
          <p:spPr bwMode="gray">
            <a:xfrm>
              <a:off x="2722" y="1354"/>
              <a:ext cx="30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2400" dirty="0" smtClean="0">
                  <a:solidFill>
                    <a:srgbClr val="FF0000"/>
                  </a:solidFill>
                </a:rPr>
                <a:t>1%</a:t>
              </a:r>
              <a:endParaRPr lang="en-US" altLang="ru-R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9" name="Group 32"/>
          <p:cNvGrpSpPr>
            <a:grpSpLocks/>
          </p:cNvGrpSpPr>
          <p:nvPr/>
        </p:nvGrpSpPr>
        <p:grpSpPr bwMode="auto">
          <a:xfrm>
            <a:off x="6228184" y="2127283"/>
            <a:ext cx="2789015" cy="2869748"/>
            <a:chOff x="3696" y="1299"/>
            <a:chExt cx="1363" cy="1991"/>
          </a:xfrm>
        </p:grpSpPr>
        <p:sp>
          <p:nvSpPr>
            <p:cNvPr id="40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44" name="Group 37"/>
            <p:cNvGrpSpPr>
              <a:grpSpLocks/>
            </p:cNvGrpSpPr>
            <p:nvPr/>
          </p:nvGrpSpPr>
          <p:grpSpPr bwMode="auto">
            <a:xfrm>
              <a:off x="4165" y="1299"/>
              <a:ext cx="405" cy="392"/>
              <a:chOff x="1289" y="587"/>
              <a:chExt cx="668" cy="647"/>
            </a:xfrm>
          </p:grpSpPr>
          <p:sp>
            <p:nvSpPr>
              <p:cNvPr id="49" name="Oval 38"/>
              <p:cNvSpPr>
                <a:spLocks noChangeArrowheads="1"/>
              </p:cNvSpPr>
              <p:nvPr/>
            </p:nvSpPr>
            <p:spPr bwMode="gray">
              <a:xfrm>
                <a:off x="1289" y="619"/>
                <a:ext cx="668" cy="595"/>
              </a:xfrm>
              <a:prstGeom prst="ellipse">
                <a:avLst/>
              </a:prstGeom>
              <a:solidFill>
                <a:srgbClr val="33333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8100">
                    <a:solidFill>
                      <a:schemeClr val="bg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109250" dir="3267739" algn="ctr" rotWithShape="0">
                        <a:srgbClr val="000000">
                          <a:alpha val="50000"/>
                        </a:srgb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50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46275"/>
                      <a:invGamma/>
                    </a:srgbClr>
                  </a:gs>
                  <a:gs pos="100000">
                    <a:srgbClr val="D6E1E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1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D6E1E2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2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shade val="79216"/>
                      <a:invGamma/>
                    </a:srgbClr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53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gamma/>
                      <a:tint val="0"/>
                      <a:invGamma/>
                    </a:srgbClr>
                  </a:gs>
                  <a:gs pos="100000">
                    <a:srgbClr val="D6E1E2">
                      <a:alpha val="3800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45" name="Text Box 43"/>
            <p:cNvSpPr txBox="1">
              <a:spLocks noChangeArrowheads="1"/>
            </p:cNvSpPr>
            <p:nvPr/>
          </p:nvSpPr>
          <p:spPr bwMode="gray">
            <a:xfrm>
              <a:off x="4209" y="1354"/>
              <a:ext cx="308" cy="3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2400" dirty="0">
                  <a:solidFill>
                    <a:srgbClr val="FF0000"/>
                  </a:solidFill>
                </a:rPr>
                <a:t>5</a:t>
              </a:r>
              <a:r>
                <a:rPr lang="ru-RU" altLang="ru-RU" sz="2400" dirty="0" smtClean="0">
                  <a:solidFill>
                    <a:srgbClr val="FF0000"/>
                  </a:solidFill>
                </a:rPr>
                <a:t>%</a:t>
              </a:r>
              <a:endParaRPr lang="en-US" altLang="ru-RU" dirty="0">
                <a:solidFill>
                  <a:srgbClr val="FF0000"/>
                </a:solidFill>
              </a:endParaRP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449940" y="2693260"/>
            <a:ext cx="2465876" cy="228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00"/>
              </a:lnSpc>
            </a:pPr>
            <a:r>
              <a:rPr lang="ru-RU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С</a:t>
            </a: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ельское хозяйство, производство </a:t>
            </a:r>
            <a:r>
              <a:rPr lang="ru-RU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пищевых продуктов, </a:t>
            </a: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услуги </a:t>
            </a:r>
            <a:r>
              <a:rPr lang="ru-RU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дошкольного образования</a:t>
            </a: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ru-RU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 сфере </a:t>
            </a: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туризма и другие</a:t>
            </a:r>
          </a:p>
          <a:p>
            <a:pPr algn="ctr">
              <a:lnSpc>
                <a:spcPts val="1900"/>
              </a:lnSpc>
            </a:pPr>
            <a:endParaRPr lang="ru-RU" sz="1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lnSpc>
                <a:spcPts val="1900"/>
              </a:lnSpc>
            </a:pPr>
            <a:r>
              <a:rPr lang="ru-RU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</a:p>
          <a:p>
            <a:pPr algn="ctr">
              <a:lnSpc>
                <a:spcPts val="1900"/>
              </a:lnSpc>
            </a:pPr>
            <a:r>
              <a:rPr lang="ru-RU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</a:t>
            </a: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идов деятельности</a:t>
            </a: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62092" y="2615793"/>
            <a:ext cx="26908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B050"/>
              </a:buClr>
              <a:buSzPct val="200000"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Производство                    и реализация продукции               и </a:t>
            </a:r>
            <a:r>
              <a:rPr lang="ru-RU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изделий </a:t>
            </a: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НХП, производство трикотажных изделий                и другие</a:t>
            </a:r>
          </a:p>
          <a:p>
            <a:pPr algn="ctr">
              <a:buClr>
                <a:srgbClr val="00B050"/>
              </a:buClr>
              <a:buSzPct val="200000"/>
            </a:pPr>
            <a:endParaRPr lang="ru-RU" sz="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buClr>
                <a:srgbClr val="00B050"/>
              </a:buClr>
              <a:buSzPct val="200000"/>
            </a:pPr>
            <a:r>
              <a:rPr lang="ru-RU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  <a:p>
            <a:pPr algn="ctr">
              <a:buClr>
                <a:srgbClr val="00B050"/>
              </a:buClr>
              <a:buSzPct val="200000"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видов деятельности </a:t>
            </a: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327004" y="2895786"/>
            <a:ext cx="24934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B050"/>
              </a:buClr>
              <a:buSzPct val="200000"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УСН </a:t>
            </a:r>
          </a:p>
          <a:p>
            <a:pPr algn="ctr">
              <a:buClr>
                <a:srgbClr val="00B050"/>
              </a:buClr>
              <a:buSzPct val="200000"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«доходы минус расходы»</a:t>
            </a:r>
          </a:p>
          <a:p>
            <a:pPr algn="ctr">
              <a:buClr>
                <a:srgbClr val="00B050"/>
              </a:buClr>
              <a:buSzPct val="200000"/>
            </a:pP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buClr>
                <a:srgbClr val="00B050"/>
              </a:buClr>
              <a:buSzPct val="200000"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для любых видов деятельности</a:t>
            </a: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pSp>
        <p:nvGrpSpPr>
          <p:cNvPr id="17" name="Group 10"/>
          <p:cNvGrpSpPr>
            <a:grpSpLocks/>
          </p:cNvGrpSpPr>
          <p:nvPr/>
        </p:nvGrpSpPr>
        <p:grpSpPr bwMode="auto">
          <a:xfrm>
            <a:off x="1211775" y="2194506"/>
            <a:ext cx="829213" cy="539263"/>
            <a:chOff x="1289" y="587"/>
            <a:chExt cx="668" cy="647"/>
          </a:xfrm>
        </p:grpSpPr>
        <p:sp>
          <p:nvSpPr>
            <p:cNvPr id="20" name="Oval 11"/>
            <p:cNvSpPr>
              <a:spLocks noChangeArrowheads="1"/>
            </p:cNvSpPr>
            <p:nvPr/>
          </p:nvSpPr>
          <p:spPr bwMode="gray">
            <a:xfrm>
              <a:off x="1289" y="605"/>
              <a:ext cx="668" cy="62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09250" dir="3267739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1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2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3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4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18" name="Text Box 16"/>
          <p:cNvSpPr txBox="1">
            <a:spLocks noChangeArrowheads="1"/>
          </p:cNvSpPr>
          <p:nvPr/>
        </p:nvSpPr>
        <p:spPr bwMode="gray">
          <a:xfrm>
            <a:off x="1306265" y="2279508"/>
            <a:ext cx="6303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dirty="0" smtClean="0">
                <a:solidFill>
                  <a:srgbClr val="FF0000"/>
                </a:solidFill>
              </a:rPr>
              <a:t>3%</a:t>
            </a:r>
            <a:endParaRPr lang="en-US" altLang="ru-RU" dirty="0">
              <a:solidFill>
                <a:srgbClr val="FF0000"/>
              </a:solidFill>
            </a:endParaRPr>
          </a:p>
        </p:txBody>
      </p:sp>
      <p:grpSp>
        <p:nvGrpSpPr>
          <p:cNvPr id="65" name="Group 62"/>
          <p:cNvGrpSpPr>
            <a:grpSpLocks/>
          </p:cNvGrpSpPr>
          <p:nvPr/>
        </p:nvGrpSpPr>
        <p:grpSpPr bwMode="auto">
          <a:xfrm>
            <a:off x="459208" y="1052356"/>
            <a:ext cx="381000" cy="381000"/>
            <a:chOff x="2078" y="1680"/>
            <a:chExt cx="1615" cy="1615"/>
          </a:xfrm>
        </p:grpSpPr>
        <p:sp>
          <p:nvSpPr>
            <p:cNvPr id="66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7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8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9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0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1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72" name="Group 55"/>
          <p:cNvGrpSpPr>
            <a:grpSpLocks/>
          </p:cNvGrpSpPr>
          <p:nvPr/>
        </p:nvGrpSpPr>
        <p:grpSpPr bwMode="auto">
          <a:xfrm>
            <a:off x="437504" y="1647512"/>
            <a:ext cx="381000" cy="381000"/>
            <a:chOff x="2078" y="1680"/>
            <a:chExt cx="1615" cy="1615"/>
          </a:xfrm>
        </p:grpSpPr>
        <p:sp>
          <p:nvSpPr>
            <p:cNvPr id="73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4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5" name="Oval 5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6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7" name="Oval 6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8" name="Oval 6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815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>
          <a:xfrm>
            <a:off x="315416" y="342901"/>
            <a:ext cx="8001000" cy="422672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b="1" dirty="0" smtClean="0">
                <a:latin typeface="+mn-lt"/>
              </a:rPr>
              <a:t>ВЫБИРАЕМ ПАТЕНТ!</a:t>
            </a:r>
            <a:endParaRPr lang="en-US" altLang="ru-RU" sz="2800" b="1" dirty="0"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69" y="729830"/>
            <a:ext cx="9252520" cy="3795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/>
              <a:t>        </a:t>
            </a:r>
            <a:r>
              <a:rPr lang="ru-RU" sz="2400" b="1" dirty="0" smtClean="0">
                <a:solidFill>
                  <a:srgbClr val="FF0000"/>
                </a:solidFill>
              </a:rPr>
              <a:t>66</a:t>
            </a:r>
            <a:r>
              <a:rPr lang="ru-RU" sz="2000" dirty="0" smtClean="0"/>
              <a:t> видов деятельности</a:t>
            </a:r>
            <a:endParaRPr lang="ru-RU" sz="800" dirty="0" smtClean="0">
              <a:solidFill>
                <a:schemeClr val="bg1"/>
              </a:solidFill>
            </a:endParaRPr>
          </a:p>
          <a:p>
            <a:r>
              <a:rPr lang="ru-RU" sz="2000" dirty="0"/>
              <a:t> </a:t>
            </a:r>
            <a:r>
              <a:rPr lang="ru-RU" sz="2000" dirty="0" smtClean="0"/>
              <a:t>        </a:t>
            </a:r>
            <a:r>
              <a:rPr lang="ru-RU" sz="2000" dirty="0" smtClean="0">
                <a:solidFill>
                  <a:srgbClr val="FF0000"/>
                </a:solidFill>
              </a:rPr>
              <a:t>Понижающие коэффициенты </a:t>
            </a:r>
            <a:r>
              <a:rPr lang="ru-RU" sz="2000" dirty="0" smtClean="0"/>
              <a:t>при расчете патента в 15 из 18 районах </a:t>
            </a:r>
          </a:p>
          <a:p>
            <a:r>
              <a:rPr lang="ru-RU" sz="2000" dirty="0" smtClean="0"/>
              <a:t>         Ленинградской области</a:t>
            </a:r>
          </a:p>
          <a:p>
            <a:r>
              <a:rPr lang="ru-RU" sz="800" dirty="0" smtClean="0">
                <a:solidFill>
                  <a:schemeClr val="bg1"/>
                </a:solidFill>
              </a:rPr>
              <a:t>  ж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</a:t>
            </a:r>
            <a:r>
              <a:rPr lang="ru-RU" sz="2000" dirty="0" smtClean="0">
                <a:solidFill>
                  <a:srgbClr val="FF0000"/>
                </a:solidFill>
              </a:rPr>
              <a:t>Сниженная стоимость патента </a:t>
            </a:r>
            <a:r>
              <a:rPr lang="ru-RU" sz="2000" dirty="0" smtClean="0"/>
              <a:t>с 2018 года в сфере торговли,</a:t>
            </a:r>
          </a:p>
          <a:p>
            <a:r>
              <a:rPr lang="ru-RU" sz="2000" dirty="0" smtClean="0"/>
              <a:t>         общественного питания и других сферах</a:t>
            </a:r>
          </a:p>
          <a:p>
            <a:endParaRPr lang="ru-RU" sz="2000" dirty="0"/>
          </a:p>
          <a:p>
            <a:pPr>
              <a:lnSpc>
                <a:spcPct val="150000"/>
              </a:lnSpc>
            </a:pPr>
            <a:r>
              <a:rPr lang="ru-RU" sz="2400" dirty="0" smtClean="0"/>
              <a:t>                </a:t>
            </a:r>
          </a:p>
          <a:p>
            <a:pPr>
              <a:lnSpc>
                <a:spcPct val="150000"/>
              </a:lnSpc>
            </a:pPr>
            <a:r>
              <a:rPr lang="ru-RU" sz="2400" dirty="0"/>
              <a:t>	</a:t>
            </a:r>
            <a:endParaRPr lang="ru-RU" sz="2400" dirty="0" smtClean="0"/>
          </a:p>
          <a:p>
            <a:pPr algn="ctr">
              <a:lnSpc>
                <a:spcPts val="2000"/>
              </a:lnSpc>
            </a:pPr>
            <a:r>
              <a:rPr lang="ru-RU" sz="2400" dirty="0" smtClean="0"/>
              <a:t> </a:t>
            </a:r>
          </a:p>
        </p:txBody>
      </p:sp>
      <p:grpSp>
        <p:nvGrpSpPr>
          <p:cNvPr id="65" name="Group 62"/>
          <p:cNvGrpSpPr>
            <a:grpSpLocks/>
          </p:cNvGrpSpPr>
          <p:nvPr/>
        </p:nvGrpSpPr>
        <p:grpSpPr bwMode="auto">
          <a:xfrm>
            <a:off x="244041" y="895640"/>
            <a:ext cx="381000" cy="381000"/>
            <a:chOff x="2078" y="1680"/>
            <a:chExt cx="1615" cy="1615"/>
          </a:xfrm>
        </p:grpSpPr>
        <p:sp>
          <p:nvSpPr>
            <p:cNvPr id="66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7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8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9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0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1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72" name="Group 55"/>
          <p:cNvGrpSpPr>
            <a:grpSpLocks/>
          </p:cNvGrpSpPr>
          <p:nvPr/>
        </p:nvGrpSpPr>
        <p:grpSpPr bwMode="auto">
          <a:xfrm>
            <a:off x="242105" y="1389246"/>
            <a:ext cx="381000" cy="381000"/>
            <a:chOff x="2078" y="1680"/>
            <a:chExt cx="1615" cy="1615"/>
          </a:xfrm>
        </p:grpSpPr>
        <p:sp>
          <p:nvSpPr>
            <p:cNvPr id="73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4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5" name="Oval 5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6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7" name="Oval 6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8" name="Oval 6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57" name="Group 55"/>
          <p:cNvGrpSpPr>
            <a:grpSpLocks/>
          </p:cNvGrpSpPr>
          <p:nvPr/>
        </p:nvGrpSpPr>
        <p:grpSpPr bwMode="auto">
          <a:xfrm>
            <a:off x="241397" y="2043309"/>
            <a:ext cx="381000" cy="381000"/>
            <a:chOff x="2078" y="1680"/>
            <a:chExt cx="1615" cy="1615"/>
          </a:xfrm>
        </p:grpSpPr>
        <p:sp>
          <p:nvSpPr>
            <p:cNvPr id="58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7030A0"/>
            </a:soli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03999656"/>
              </p:ext>
            </p:extLst>
          </p:nvPr>
        </p:nvGraphicFramePr>
        <p:xfrm>
          <a:off x="1390698" y="3060404"/>
          <a:ext cx="8403900" cy="1864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15916" y="4826325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Рост в 3,9 раза</a:t>
            </a:r>
            <a:endParaRPr lang="ru-RU" sz="1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416396" y="3057030"/>
            <a:ext cx="1555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tx2"/>
                </a:solidFill>
              </a:rPr>
              <a:t>Всего патентов</a:t>
            </a:r>
            <a:endParaRPr lang="ru-RU" sz="1400" b="1" dirty="0">
              <a:solidFill>
                <a:schemeClr val="tx2"/>
              </a:solidFill>
            </a:endParaRPr>
          </a:p>
        </p:txBody>
      </p:sp>
      <p:graphicFrame>
        <p:nvGraphicFramePr>
          <p:cNvPr id="80" name="Диаграмма 79"/>
          <p:cNvGraphicFramePr/>
          <p:nvPr>
            <p:extLst>
              <p:ext uri="{D42A27DB-BD31-4B8C-83A1-F6EECF244321}">
                <p14:modId xmlns:p14="http://schemas.microsoft.com/office/powerpoint/2010/main" val="3582137723"/>
              </p:ext>
            </p:extLst>
          </p:nvPr>
        </p:nvGraphicFramePr>
        <p:xfrm>
          <a:off x="4352321" y="3039780"/>
          <a:ext cx="8403900" cy="1864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1" name="TextBox 80"/>
          <p:cNvSpPr txBox="1"/>
          <p:nvPr/>
        </p:nvSpPr>
        <p:spPr>
          <a:xfrm>
            <a:off x="1389402" y="4874201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Рост в 2,3 раза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392772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11"/>
          <p:cNvSpPr/>
          <p:nvPr/>
        </p:nvSpPr>
        <p:spPr>
          <a:xfrm>
            <a:off x="467545" y="915566"/>
            <a:ext cx="8565730" cy="4161054"/>
          </a:xfrm>
          <a:custGeom>
            <a:avLst/>
            <a:gdLst>
              <a:gd name="connsiteX0" fmla="*/ 0 w 8064896"/>
              <a:gd name="connsiteY0" fmla="*/ 840110 h 5040560"/>
              <a:gd name="connsiteX1" fmla="*/ 840110 w 8064896"/>
              <a:gd name="connsiteY1" fmla="*/ 0 h 5040560"/>
              <a:gd name="connsiteX2" fmla="*/ 7224786 w 8064896"/>
              <a:gd name="connsiteY2" fmla="*/ 0 h 5040560"/>
              <a:gd name="connsiteX3" fmla="*/ 8064896 w 8064896"/>
              <a:gd name="connsiteY3" fmla="*/ 840110 h 5040560"/>
              <a:gd name="connsiteX4" fmla="*/ 8064896 w 8064896"/>
              <a:gd name="connsiteY4" fmla="*/ 4200450 h 5040560"/>
              <a:gd name="connsiteX5" fmla="*/ 7224786 w 8064896"/>
              <a:gd name="connsiteY5" fmla="*/ 5040560 h 5040560"/>
              <a:gd name="connsiteX6" fmla="*/ 840110 w 8064896"/>
              <a:gd name="connsiteY6" fmla="*/ 5040560 h 5040560"/>
              <a:gd name="connsiteX7" fmla="*/ 0 w 8064896"/>
              <a:gd name="connsiteY7" fmla="*/ 4200450 h 5040560"/>
              <a:gd name="connsiteX8" fmla="*/ 0 w 8064896"/>
              <a:gd name="connsiteY8" fmla="*/ 840110 h 5040560"/>
              <a:gd name="connsiteX0" fmla="*/ 3392 w 8068288"/>
              <a:gd name="connsiteY0" fmla="*/ 840110 h 5040560"/>
              <a:gd name="connsiteX1" fmla="*/ 400157 w 8068288"/>
              <a:gd name="connsiteY1" fmla="*/ 0 h 5040560"/>
              <a:gd name="connsiteX2" fmla="*/ 7228178 w 8068288"/>
              <a:gd name="connsiteY2" fmla="*/ 0 h 5040560"/>
              <a:gd name="connsiteX3" fmla="*/ 8068288 w 8068288"/>
              <a:gd name="connsiteY3" fmla="*/ 840110 h 5040560"/>
              <a:gd name="connsiteX4" fmla="*/ 8068288 w 8068288"/>
              <a:gd name="connsiteY4" fmla="*/ 4200450 h 5040560"/>
              <a:gd name="connsiteX5" fmla="*/ 7228178 w 8068288"/>
              <a:gd name="connsiteY5" fmla="*/ 5040560 h 5040560"/>
              <a:gd name="connsiteX6" fmla="*/ 843502 w 8068288"/>
              <a:gd name="connsiteY6" fmla="*/ 5040560 h 5040560"/>
              <a:gd name="connsiteX7" fmla="*/ 3392 w 8068288"/>
              <a:gd name="connsiteY7" fmla="*/ 4200450 h 5040560"/>
              <a:gd name="connsiteX8" fmla="*/ 3392 w 8068288"/>
              <a:gd name="connsiteY8" fmla="*/ 840110 h 5040560"/>
              <a:gd name="connsiteX0" fmla="*/ 0 w 8064896"/>
              <a:gd name="connsiteY0" fmla="*/ 840110 h 5040560"/>
              <a:gd name="connsiteX1" fmla="*/ 466037 w 8064896"/>
              <a:gd name="connsiteY1" fmla="*/ 0 h 5040560"/>
              <a:gd name="connsiteX2" fmla="*/ 7224786 w 8064896"/>
              <a:gd name="connsiteY2" fmla="*/ 0 h 5040560"/>
              <a:gd name="connsiteX3" fmla="*/ 8064896 w 8064896"/>
              <a:gd name="connsiteY3" fmla="*/ 840110 h 5040560"/>
              <a:gd name="connsiteX4" fmla="*/ 8064896 w 8064896"/>
              <a:gd name="connsiteY4" fmla="*/ 4200450 h 5040560"/>
              <a:gd name="connsiteX5" fmla="*/ 7224786 w 8064896"/>
              <a:gd name="connsiteY5" fmla="*/ 5040560 h 5040560"/>
              <a:gd name="connsiteX6" fmla="*/ 840110 w 8064896"/>
              <a:gd name="connsiteY6" fmla="*/ 5040560 h 5040560"/>
              <a:gd name="connsiteX7" fmla="*/ 0 w 8064896"/>
              <a:gd name="connsiteY7" fmla="*/ 4200450 h 5040560"/>
              <a:gd name="connsiteX8" fmla="*/ 0 w 8064896"/>
              <a:gd name="connsiteY8" fmla="*/ 840110 h 5040560"/>
              <a:gd name="connsiteX0" fmla="*/ 0 w 8064896"/>
              <a:gd name="connsiteY0" fmla="*/ 840110 h 5040560"/>
              <a:gd name="connsiteX1" fmla="*/ 466037 w 8064896"/>
              <a:gd name="connsiteY1" fmla="*/ 0 h 5040560"/>
              <a:gd name="connsiteX2" fmla="*/ 7224786 w 8064896"/>
              <a:gd name="connsiteY2" fmla="*/ 0 h 5040560"/>
              <a:gd name="connsiteX3" fmla="*/ 8064896 w 8064896"/>
              <a:gd name="connsiteY3" fmla="*/ 840110 h 5040560"/>
              <a:gd name="connsiteX4" fmla="*/ 8064896 w 8064896"/>
              <a:gd name="connsiteY4" fmla="*/ 4200450 h 5040560"/>
              <a:gd name="connsiteX5" fmla="*/ 7224786 w 8064896"/>
              <a:gd name="connsiteY5" fmla="*/ 5040560 h 5040560"/>
              <a:gd name="connsiteX6" fmla="*/ 507601 w 8064896"/>
              <a:gd name="connsiteY6" fmla="*/ 5040560 h 5040560"/>
              <a:gd name="connsiteX7" fmla="*/ 0 w 8064896"/>
              <a:gd name="connsiteY7" fmla="*/ 4200450 h 5040560"/>
              <a:gd name="connsiteX8" fmla="*/ 0 w 8064896"/>
              <a:gd name="connsiteY8" fmla="*/ 840110 h 5040560"/>
              <a:gd name="connsiteX0" fmla="*/ 0 w 8068288"/>
              <a:gd name="connsiteY0" fmla="*/ 840110 h 5068269"/>
              <a:gd name="connsiteX1" fmla="*/ 466037 w 8068288"/>
              <a:gd name="connsiteY1" fmla="*/ 0 h 5068269"/>
              <a:gd name="connsiteX2" fmla="*/ 7224786 w 8068288"/>
              <a:gd name="connsiteY2" fmla="*/ 0 h 5068269"/>
              <a:gd name="connsiteX3" fmla="*/ 8064896 w 8068288"/>
              <a:gd name="connsiteY3" fmla="*/ 840110 h 5068269"/>
              <a:gd name="connsiteX4" fmla="*/ 8064896 w 8068288"/>
              <a:gd name="connsiteY4" fmla="*/ 4200450 h 5068269"/>
              <a:gd name="connsiteX5" fmla="*/ 7668132 w 8068288"/>
              <a:gd name="connsiteY5" fmla="*/ 5068269 h 5068269"/>
              <a:gd name="connsiteX6" fmla="*/ 507601 w 8068288"/>
              <a:gd name="connsiteY6" fmla="*/ 5040560 h 5068269"/>
              <a:gd name="connsiteX7" fmla="*/ 0 w 8068288"/>
              <a:gd name="connsiteY7" fmla="*/ 4200450 h 5068269"/>
              <a:gd name="connsiteX8" fmla="*/ 0 w 8068288"/>
              <a:gd name="connsiteY8" fmla="*/ 840110 h 5068269"/>
              <a:gd name="connsiteX0" fmla="*/ 0 w 8083622"/>
              <a:gd name="connsiteY0" fmla="*/ 840110 h 5068269"/>
              <a:gd name="connsiteX1" fmla="*/ 466037 w 8083622"/>
              <a:gd name="connsiteY1" fmla="*/ 0 h 5068269"/>
              <a:gd name="connsiteX2" fmla="*/ 7737404 w 8083622"/>
              <a:gd name="connsiteY2" fmla="*/ 0 h 5068269"/>
              <a:gd name="connsiteX3" fmla="*/ 8064896 w 8083622"/>
              <a:gd name="connsiteY3" fmla="*/ 840110 h 5068269"/>
              <a:gd name="connsiteX4" fmla="*/ 8064896 w 8083622"/>
              <a:gd name="connsiteY4" fmla="*/ 4200450 h 5068269"/>
              <a:gd name="connsiteX5" fmla="*/ 7668132 w 8083622"/>
              <a:gd name="connsiteY5" fmla="*/ 5068269 h 5068269"/>
              <a:gd name="connsiteX6" fmla="*/ 507601 w 8083622"/>
              <a:gd name="connsiteY6" fmla="*/ 5040560 h 5068269"/>
              <a:gd name="connsiteX7" fmla="*/ 0 w 8083622"/>
              <a:gd name="connsiteY7" fmla="*/ 4200450 h 5068269"/>
              <a:gd name="connsiteX8" fmla="*/ 0 w 8083622"/>
              <a:gd name="connsiteY8" fmla="*/ 840110 h 5068269"/>
              <a:gd name="connsiteX0" fmla="*/ 0 w 8068288"/>
              <a:gd name="connsiteY0" fmla="*/ 840110 h 5068269"/>
              <a:gd name="connsiteX1" fmla="*/ 466037 w 8068288"/>
              <a:gd name="connsiteY1" fmla="*/ 0 h 5068269"/>
              <a:gd name="connsiteX2" fmla="*/ 7612713 w 8068288"/>
              <a:gd name="connsiteY2" fmla="*/ 13854 h 5068269"/>
              <a:gd name="connsiteX3" fmla="*/ 8064896 w 8068288"/>
              <a:gd name="connsiteY3" fmla="*/ 840110 h 5068269"/>
              <a:gd name="connsiteX4" fmla="*/ 8064896 w 8068288"/>
              <a:gd name="connsiteY4" fmla="*/ 4200450 h 5068269"/>
              <a:gd name="connsiteX5" fmla="*/ 7668132 w 8068288"/>
              <a:gd name="connsiteY5" fmla="*/ 5068269 h 5068269"/>
              <a:gd name="connsiteX6" fmla="*/ 507601 w 8068288"/>
              <a:gd name="connsiteY6" fmla="*/ 5040560 h 5068269"/>
              <a:gd name="connsiteX7" fmla="*/ 0 w 8068288"/>
              <a:gd name="connsiteY7" fmla="*/ 4200450 h 5068269"/>
              <a:gd name="connsiteX8" fmla="*/ 0 w 8068288"/>
              <a:gd name="connsiteY8" fmla="*/ 840110 h 506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68288" h="5068269">
                <a:moveTo>
                  <a:pt x="0" y="840110"/>
                </a:moveTo>
                <a:cubicBezTo>
                  <a:pt x="0" y="376130"/>
                  <a:pt x="2057" y="0"/>
                  <a:pt x="466037" y="0"/>
                </a:cubicBezTo>
                <a:lnTo>
                  <a:pt x="7612713" y="13854"/>
                </a:lnTo>
                <a:cubicBezTo>
                  <a:pt x="8076693" y="13854"/>
                  <a:pt x="8064896" y="376130"/>
                  <a:pt x="8064896" y="840110"/>
                </a:cubicBezTo>
                <a:lnTo>
                  <a:pt x="8064896" y="4200450"/>
                </a:lnTo>
                <a:cubicBezTo>
                  <a:pt x="8064896" y="4664430"/>
                  <a:pt x="8132112" y="5068269"/>
                  <a:pt x="7668132" y="5068269"/>
                </a:cubicBezTo>
                <a:lnTo>
                  <a:pt x="507601" y="5040560"/>
                </a:lnTo>
                <a:cubicBezTo>
                  <a:pt x="43621" y="5040560"/>
                  <a:pt x="0" y="4664430"/>
                  <a:pt x="0" y="4200450"/>
                </a:cubicBezTo>
                <a:lnTo>
                  <a:pt x="0" y="84011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323528" y="1234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ИМУЩЕСТВЕННАЯ ПОДДЕРЖКА </a:t>
            </a:r>
            <a:endParaRPr lang="ru-RU" sz="2800" b="1" dirty="0">
              <a:solidFill>
                <a:schemeClr val="bg1"/>
              </a:solidFill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67545" y="1059582"/>
            <a:ext cx="8421714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rgbClr val="FFFF00"/>
                </a:solidFill>
                <a:cs typeface="Tahoma" pitchFamily="34" charset="0"/>
              </a:rPr>
              <a:t>ОБЪЕКТЫ ГОСУДАРСТВЕННОГО </a:t>
            </a:r>
          </a:p>
          <a:p>
            <a:pPr algn="ctr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ru-RU" sz="2400" b="1" dirty="0" smtClean="0">
                <a:solidFill>
                  <a:srgbClr val="FFFF00"/>
                </a:solidFill>
                <a:cs typeface="Tahoma" pitchFamily="34" charset="0"/>
              </a:rPr>
              <a:t>    И  МУНИЦИПАЛЬНОГО</a:t>
            </a:r>
          </a:p>
          <a:p>
            <a:pPr algn="ctr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ru-RU" sz="2400" b="1" dirty="0" smtClean="0">
                <a:solidFill>
                  <a:srgbClr val="FFFF00"/>
                </a:solidFill>
                <a:cs typeface="Tahoma" pitchFamily="34" charset="0"/>
              </a:rPr>
              <a:t> </a:t>
            </a:r>
          </a:p>
          <a:p>
            <a:pPr marL="285750" indent="-285750" algn="ctr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rgbClr val="FFFF00"/>
                </a:solidFill>
                <a:cs typeface="Tahoma" pitchFamily="34" charset="0"/>
              </a:rPr>
              <a:t>ИМУЩЕСТВА ДЛЯ СУБЪЕКТОВ МСП</a:t>
            </a:r>
            <a:r>
              <a:rPr lang="ru-RU" altLang="ru-RU" sz="2400" dirty="0" smtClean="0">
                <a:solidFill>
                  <a:srgbClr val="FFFF00"/>
                </a:solidFill>
                <a:cs typeface="Tahoma" pitchFamily="34" charset="0"/>
              </a:rPr>
              <a:t> </a:t>
            </a:r>
            <a:r>
              <a:rPr lang="ru-RU" altLang="ru-RU" sz="2800" dirty="0" smtClean="0">
                <a:solidFill>
                  <a:srgbClr val="FFFF00"/>
                </a:solidFill>
                <a:cs typeface="Tahoma" pitchFamily="34" charset="0"/>
              </a:rPr>
              <a:t>   </a:t>
            </a:r>
            <a:endParaRPr lang="ru-RU" altLang="ru-RU" sz="2000" dirty="0" smtClean="0">
              <a:solidFill>
                <a:schemeClr val="bg1"/>
              </a:solidFill>
              <a:cs typeface="Tahoma" pitchFamily="34" charset="0"/>
            </a:endParaRPr>
          </a:p>
          <a:p>
            <a:pPr marL="285750" indent="-285750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solidFill>
                  <a:schemeClr val="bg1"/>
                </a:solidFill>
                <a:cs typeface="Tahoma" pitchFamily="34" charset="0"/>
              </a:rPr>
              <a:t>Федеральные – </a:t>
            </a:r>
            <a:r>
              <a:rPr lang="ru-RU" altLang="ru-RU" sz="2800" b="1" dirty="0" smtClean="0">
                <a:solidFill>
                  <a:srgbClr val="FFFF00"/>
                </a:solidFill>
                <a:cs typeface="Tahoma" pitchFamily="34" charset="0"/>
              </a:rPr>
              <a:t>14</a:t>
            </a:r>
            <a:r>
              <a:rPr lang="ru-RU" altLang="ru-RU" sz="2000" dirty="0" smtClean="0">
                <a:solidFill>
                  <a:srgbClr val="FFFF00"/>
                </a:solidFill>
                <a:cs typeface="Tahoma" pitchFamily="34" charset="0"/>
              </a:rPr>
              <a:t> </a:t>
            </a:r>
            <a:r>
              <a:rPr lang="ru-RU" altLang="ru-RU" sz="2000" dirty="0" smtClean="0">
                <a:solidFill>
                  <a:schemeClr val="bg1"/>
                </a:solidFill>
                <a:cs typeface="Tahoma" pitchFamily="34" charset="0"/>
              </a:rPr>
              <a:t> Региональные – </a:t>
            </a:r>
            <a:r>
              <a:rPr lang="ru-RU" altLang="ru-RU" sz="2800" b="1" dirty="0" smtClean="0">
                <a:solidFill>
                  <a:srgbClr val="FFFF00"/>
                </a:solidFill>
                <a:cs typeface="Tahoma" pitchFamily="34" charset="0"/>
              </a:rPr>
              <a:t>11</a:t>
            </a:r>
            <a:r>
              <a:rPr lang="ru-RU" altLang="ru-RU" sz="2000" dirty="0" smtClean="0">
                <a:solidFill>
                  <a:schemeClr val="bg1"/>
                </a:solidFill>
                <a:cs typeface="Tahoma" pitchFamily="34" charset="0"/>
              </a:rPr>
              <a:t>  Муниципальные - </a:t>
            </a:r>
            <a:r>
              <a:rPr lang="ru-RU" altLang="ru-RU" sz="2800" b="1" dirty="0" smtClean="0">
                <a:solidFill>
                  <a:srgbClr val="FFFF00"/>
                </a:solidFill>
                <a:cs typeface="Tahoma" pitchFamily="34" charset="0"/>
              </a:rPr>
              <a:t>1037</a:t>
            </a:r>
          </a:p>
          <a:p>
            <a:pPr marL="285750" indent="-285750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altLang="ru-RU" sz="2800" b="1" dirty="0" smtClean="0">
              <a:solidFill>
                <a:srgbClr val="FFFF00"/>
              </a:solidFill>
              <a:cs typeface="Tahoma" pitchFamily="34" charset="0"/>
            </a:endParaRPr>
          </a:p>
          <a:p>
            <a:pPr marL="285750" indent="-285750" algn="ctr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2400" b="1" dirty="0" smtClean="0">
                <a:solidFill>
                  <a:srgbClr val="FFFF00"/>
                </a:solidFill>
                <a:cs typeface="Tahoma" pitchFamily="34" charset="0"/>
              </a:rPr>
              <a:t>БИЗНЕС-ИНКУБАТОРЫ</a:t>
            </a:r>
            <a:r>
              <a:rPr lang="ru-RU" altLang="ru-RU" sz="2800" b="1" dirty="0" smtClean="0">
                <a:solidFill>
                  <a:srgbClr val="FFFF00"/>
                </a:solidFill>
                <a:cs typeface="Tahoma" pitchFamily="34" charset="0"/>
              </a:rPr>
              <a:t> – 17</a:t>
            </a:r>
          </a:p>
          <a:p>
            <a:pPr algn="ctr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ru-RU" sz="2000" dirty="0" smtClean="0">
                <a:solidFill>
                  <a:schemeClr val="bg1"/>
                </a:solidFill>
                <a:cs typeface="Tahoma" pitchFamily="34" charset="0"/>
              </a:rPr>
              <a:t>Компаний-резидентов – </a:t>
            </a:r>
            <a:r>
              <a:rPr lang="ru-RU" altLang="ru-RU" sz="2800" b="1" dirty="0" smtClean="0">
                <a:solidFill>
                  <a:srgbClr val="FFFF00"/>
                </a:solidFill>
                <a:cs typeface="Tahoma" pitchFamily="34" charset="0"/>
              </a:rPr>
              <a:t>225 </a:t>
            </a:r>
            <a:r>
              <a:rPr lang="ru-RU" altLang="ru-RU" sz="2000" dirty="0" smtClean="0">
                <a:solidFill>
                  <a:schemeClr val="bg1"/>
                </a:solidFill>
                <a:cs typeface="Tahoma" pitchFamily="34" charset="0"/>
              </a:rPr>
              <a:t> Рабочих мест – </a:t>
            </a:r>
            <a:r>
              <a:rPr lang="ru-RU" altLang="ru-RU" sz="2800" b="1" dirty="0" smtClean="0">
                <a:solidFill>
                  <a:srgbClr val="FFFF00"/>
                </a:solidFill>
                <a:cs typeface="Tahoma" pitchFamily="34" charset="0"/>
              </a:rPr>
              <a:t>549</a:t>
            </a:r>
            <a:r>
              <a:rPr lang="ru-RU" altLang="ru-RU" sz="2000" dirty="0" smtClean="0">
                <a:solidFill>
                  <a:schemeClr val="bg1"/>
                </a:solidFill>
                <a:cs typeface="Tahoma" pitchFamily="34" charset="0"/>
              </a:rPr>
              <a:t> </a:t>
            </a:r>
          </a:p>
          <a:p>
            <a:pPr algn="ctr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ru-RU" sz="2000" dirty="0" smtClean="0">
                <a:solidFill>
                  <a:schemeClr val="bg1"/>
                </a:solidFill>
                <a:cs typeface="Tahoma" pitchFamily="34" charset="0"/>
              </a:rPr>
              <a:t>   </a:t>
            </a:r>
            <a:r>
              <a:rPr lang="ru-RU" altLang="ru-RU" sz="2800" dirty="0" smtClean="0">
                <a:solidFill>
                  <a:schemeClr val="bg1"/>
                </a:solidFill>
                <a:cs typeface="Tahoma" pitchFamily="34" charset="0"/>
              </a:rPr>
              <a:t>   </a:t>
            </a:r>
          </a:p>
          <a:p>
            <a:pPr marL="285750" indent="-285750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bg1"/>
                </a:solidFill>
                <a:cs typeface="Tahoma" pitchFamily="34" charset="0"/>
              </a:rPr>
              <a:t>*перечни имущества – на сайтах МО</a:t>
            </a:r>
          </a:p>
          <a:p>
            <a:pPr marL="285750" indent="-285750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altLang="ru-RU" sz="2000" b="1" dirty="0" smtClean="0">
                <a:solidFill>
                  <a:schemeClr val="bg1"/>
                </a:solidFill>
                <a:cs typeface="Tahoma" pitchFamily="34" charset="0"/>
              </a:rPr>
              <a:t>*в каждом МО – регламент предоставления имущества в аренду или в собственность</a:t>
            </a:r>
            <a:endParaRPr lang="ru-RU" altLang="ru-RU" sz="2000" b="1" dirty="0">
              <a:solidFill>
                <a:schemeClr val="bg1"/>
              </a:solidFill>
              <a:cs typeface="Tahoma" pitchFamily="34" charset="0"/>
            </a:endParaRPr>
          </a:p>
          <a:p>
            <a:pPr marL="285750" indent="-285750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altLang="ru-RU" sz="2000" b="1" dirty="0" smtClean="0">
              <a:solidFill>
                <a:schemeClr val="bg1"/>
              </a:solidFill>
              <a:cs typeface="Tahoma" pitchFamily="34" charset="0"/>
            </a:endParaRPr>
          </a:p>
          <a:p>
            <a:pPr marL="285750" indent="-285750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altLang="ru-RU" sz="2000" b="1" dirty="0">
              <a:solidFill>
                <a:schemeClr val="bg1"/>
              </a:solidFill>
              <a:cs typeface="Tahoma" pitchFamily="34" charset="0"/>
            </a:endParaRPr>
          </a:p>
          <a:p>
            <a:pPr marL="285750" indent="-285750" fontAlgn="base">
              <a:lnSpc>
                <a:spcPts val="2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altLang="ru-RU" sz="2000" b="1" dirty="0" smtClean="0">
              <a:solidFill>
                <a:schemeClr val="bg1"/>
              </a:solidFill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06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2"/>
          <p:cNvSpPr>
            <a:spLocks noChangeArrowheads="1"/>
          </p:cNvSpPr>
          <p:nvPr/>
        </p:nvSpPr>
        <p:spPr bwMode="auto">
          <a:xfrm>
            <a:off x="3172517" y="1118553"/>
            <a:ext cx="2762495" cy="2965365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ru-RU" sz="2400" b="1" dirty="0" smtClean="0">
                <a:solidFill>
                  <a:srgbClr val="2A4F86"/>
                </a:solidFill>
              </a:rPr>
              <a:t>Консультации  профильных</a:t>
            </a:r>
          </a:p>
          <a:p>
            <a:pPr algn="ctr"/>
            <a:r>
              <a:rPr lang="ru-RU" sz="2400" b="1" dirty="0" smtClean="0">
                <a:solidFill>
                  <a:srgbClr val="2A4F86"/>
                </a:solidFill>
              </a:rPr>
              <a:t>экспертов</a:t>
            </a:r>
          </a:p>
          <a:p>
            <a:r>
              <a:rPr lang="ru-RU" sz="2000" dirty="0" smtClean="0">
                <a:solidFill>
                  <a:srgbClr val="2A4F86"/>
                </a:solidFill>
              </a:rPr>
              <a:t>10 актуальных тем:</a:t>
            </a:r>
          </a:p>
          <a:p>
            <a:pPr algn="ctr"/>
            <a:r>
              <a:rPr lang="ru-RU" sz="2000" dirty="0" smtClean="0">
                <a:solidFill>
                  <a:srgbClr val="2A4F86"/>
                </a:solidFill>
              </a:rPr>
              <a:t>Правовые вопросы</a:t>
            </a:r>
          </a:p>
          <a:p>
            <a:pPr algn="ctr"/>
            <a:r>
              <a:rPr lang="ru-RU" sz="2000" dirty="0" smtClean="0">
                <a:solidFill>
                  <a:srgbClr val="2A4F86"/>
                </a:solidFill>
              </a:rPr>
              <a:t>Маркетинг</a:t>
            </a:r>
          </a:p>
          <a:p>
            <a:pPr algn="ctr"/>
            <a:r>
              <a:rPr lang="ru-RU" sz="2000" dirty="0" smtClean="0">
                <a:solidFill>
                  <a:srgbClr val="2A4F86"/>
                </a:solidFill>
              </a:rPr>
              <a:t>Информационное сопровождение </a:t>
            </a:r>
          </a:p>
          <a:p>
            <a:pPr algn="ctr"/>
            <a:r>
              <a:rPr lang="ru-RU" sz="2000" dirty="0" err="1" smtClean="0">
                <a:solidFill>
                  <a:srgbClr val="2A4F86"/>
                </a:solidFill>
              </a:rPr>
              <a:t>Госзакупки</a:t>
            </a:r>
            <a:r>
              <a:rPr lang="ru-RU" sz="2000" dirty="0" smtClean="0">
                <a:solidFill>
                  <a:srgbClr val="2A4F86"/>
                </a:solidFill>
              </a:rPr>
              <a:t> и др.</a:t>
            </a:r>
          </a:p>
        </p:txBody>
      </p:sp>
      <p:sp>
        <p:nvSpPr>
          <p:cNvPr id="89091" name="AutoShape 3"/>
          <p:cNvSpPr>
            <a:spLocks noChangeArrowheads="1"/>
          </p:cNvSpPr>
          <p:nvPr/>
        </p:nvSpPr>
        <p:spPr bwMode="auto">
          <a:xfrm>
            <a:off x="213413" y="1100878"/>
            <a:ext cx="2931738" cy="2965364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0" hangingPunct="0"/>
            <a:r>
              <a:rPr lang="ru-RU" sz="2400" b="1" dirty="0" smtClean="0">
                <a:solidFill>
                  <a:srgbClr val="2A4F86"/>
                </a:solidFill>
                <a:latin typeface="+mn-lt"/>
              </a:rPr>
              <a:t>50 тем бесплатных консультаций   </a:t>
            </a:r>
          </a:p>
          <a:p>
            <a:pPr algn="ctr" eaLnBrk="0" hangingPunct="0"/>
            <a:r>
              <a:rPr lang="ru-RU" sz="2000" dirty="0" smtClean="0">
                <a:solidFill>
                  <a:srgbClr val="2A4F86"/>
                </a:solidFill>
              </a:rPr>
              <a:t>в </a:t>
            </a:r>
            <a:r>
              <a:rPr lang="ru-RU" sz="2000" dirty="0">
                <a:solidFill>
                  <a:srgbClr val="2A4F86"/>
                </a:solidFill>
              </a:rPr>
              <a:t>организациях муниципальной инфраструктуры поддержки</a:t>
            </a:r>
          </a:p>
          <a:p>
            <a:pPr eaLnBrk="0" hangingPunct="0"/>
            <a:endParaRPr lang="en-US" sz="2400" dirty="0">
              <a:solidFill>
                <a:srgbClr val="2A4F86"/>
              </a:solidFill>
              <a:latin typeface="Verdana" pitchFamily="34" charset="0"/>
            </a:endParaRPr>
          </a:p>
        </p:txBody>
      </p:sp>
      <p:sp>
        <p:nvSpPr>
          <p:cNvPr id="89092" name="AutoShape 4"/>
          <p:cNvSpPr>
            <a:spLocks noChangeArrowheads="1"/>
          </p:cNvSpPr>
          <p:nvPr/>
        </p:nvSpPr>
        <p:spPr bwMode="auto">
          <a:xfrm>
            <a:off x="5921525" y="1142403"/>
            <a:ext cx="3209358" cy="2993940"/>
          </a:xfrm>
          <a:prstGeom prst="roundRect">
            <a:avLst>
              <a:gd name="adj" fmla="val 16007"/>
            </a:avLst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31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0" hangingPunct="0"/>
            <a:endParaRPr lang="ru-RU" sz="2400" b="1" dirty="0" smtClean="0">
              <a:solidFill>
                <a:srgbClr val="2A4F86"/>
              </a:solidFill>
              <a:latin typeface="+mn-lt"/>
            </a:endParaRPr>
          </a:p>
          <a:p>
            <a:pPr algn="ctr" eaLnBrk="0" hangingPunct="0"/>
            <a:r>
              <a:rPr lang="ru-RU" sz="2400" b="1" dirty="0" smtClean="0">
                <a:solidFill>
                  <a:srgbClr val="2A4F86"/>
                </a:solidFill>
                <a:latin typeface="+mn-lt"/>
              </a:rPr>
              <a:t>Консультации         по приоритетным направлениям</a:t>
            </a:r>
          </a:p>
          <a:p>
            <a:pPr eaLnBrk="0" hangingPunct="0"/>
            <a:endParaRPr lang="ru-RU" sz="2000" dirty="0" smtClean="0">
              <a:solidFill>
                <a:srgbClr val="2A4F86"/>
              </a:solidFill>
              <a:latin typeface="Verdana" pitchFamily="34" charset="0"/>
            </a:endParaRPr>
          </a:p>
          <a:p>
            <a:pPr eaLnBrk="0" hangingPunct="0"/>
            <a:r>
              <a:rPr lang="ru-RU" sz="2000" dirty="0" smtClean="0">
                <a:solidFill>
                  <a:srgbClr val="2A4F86"/>
                </a:solidFill>
                <a:latin typeface="Verdana" pitchFamily="34" charset="0"/>
              </a:rPr>
              <a:t>*</a:t>
            </a:r>
            <a:r>
              <a:rPr lang="ru-RU" sz="2000" dirty="0" smtClean="0">
                <a:solidFill>
                  <a:srgbClr val="2A4F86"/>
                </a:solidFill>
                <a:latin typeface="+mn-lt"/>
              </a:rPr>
              <a:t>Региональный центр инжиниринга</a:t>
            </a:r>
          </a:p>
          <a:p>
            <a:pPr eaLnBrk="0" hangingPunct="0"/>
            <a:endParaRPr lang="ru-RU" sz="2000" dirty="0" smtClean="0">
              <a:solidFill>
                <a:srgbClr val="2A4F86"/>
              </a:solidFill>
              <a:latin typeface="+mn-lt"/>
            </a:endParaRPr>
          </a:p>
          <a:p>
            <a:pPr eaLnBrk="0" hangingPunct="0"/>
            <a:r>
              <a:rPr lang="ru-RU" sz="2000" dirty="0">
                <a:solidFill>
                  <a:srgbClr val="2A4F86"/>
                </a:solidFill>
                <a:latin typeface="+mn-lt"/>
              </a:rPr>
              <a:t>*</a:t>
            </a:r>
            <a:r>
              <a:rPr lang="ru-RU" sz="2000" dirty="0" smtClean="0">
                <a:solidFill>
                  <a:srgbClr val="2A4F86"/>
                </a:solidFill>
                <a:latin typeface="+mn-lt"/>
              </a:rPr>
              <a:t>Центр инноваций социальной сферы</a:t>
            </a:r>
            <a:endParaRPr lang="ru-RU" sz="2000" dirty="0">
              <a:solidFill>
                <a:srgbClr val="2A4F86"/>
              </a:solidFill>
              <a:latin typeface="+mn-lt"/>
            </a:endParaRPr>
          </a:p>
          <a:p>
            <a:pPr eaLnBrk="0" hangingPunct="0"/>
            <a:endParaRPr lang="en-US" sz="2400" dirty="0">
              <a:solidFill>
                <a:srgbClr val="2A4F86"/>
              </a:solidFill>
              <a:latin typeface="Verdana" pitchFamily="34" charset="0"/>
            </a:endParaRPr>
          </a:p>
        </p:txBody>
      </p:sp>
      <p:pic>
        <p:nvPicPr>
          <p:cNvPr id="38" name="Picture 3" descr="C:\Users\Олежка\Desktop\презентация\Снимок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65517"/>
            <a:ext cx="8964488" cy="54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>
          <a:xfrm>
            <a:off x="539552" y="406388"/>
            <a:ext cx="7391400" cy="422672"/>
          </a:xfrm>
        </p:spPr>
        <p:txBody>
          <a:bodyPr/>
          <a:lstStyle/>
          <a:p>
            <a:r>
              <a:rPr lang="ru-RU" sz="2800" b="1" dirty="0" smtClean="0">
                <a:latin typeface="+mn-lt"/>
              </a:rPr>
              <a:t>КОНСУЛЬТАЦИОННАЯ ПОДДЕРЖКА</a:t>
            </a:r>
            <a:r>
              <a:rPr lang="ru-RU" sz="2800" dirty="0">
                <a:latin typeface="+mn-lt"/>
              </a:rPr>
              <a:t> </a:t>
            </a:r>
            <a:endParaRPr lang="en-US" sz="2800" dirty="0">
              <a:latin typeface="+mn-lt"/>
            </a:endParaRPr>
          </a:p>
        </p:txBody>
      </p:sp>
      <p:sp>
        <p:nvSpPr>
          <p:cNvPr id="37" name="Oval 4" descr="biz"/>
          <p:cNvSpPr>
            <a:spLocks noChangeArrowheads="1"/>
          </p:cNvSpPr>
          <p:nvPr/>
        </p:nvSpPr>
        <p:spPr bwMode="gray">
          <a:xfrm>
            <a:off x="7740353" y="141480"/>
            <a:ext cx="1229383" cy="952488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2A4F8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4245936"/>
            <a:ext cx="87192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 2017 году – 29 842 консультации                         предоставлены организациями поддержки и ЛОЦПП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185078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57151"/>
            <a:ext cx="7817296" cy="422672"/>
          </a:xfrm>
        </p:spPr>
        <p:txBody>
          <a:bodyPr/>
          <a:lstStyle/>
          <a:p>
            <a:r>
              <a:rPr lang="ru-RU" sz="2800" b="1" dirty="0" smtClean="0">
                <a:latin typeface="+mn-lt"/>
              </a:rPr>
              <a:t>Услуги РЦИ</a:t>
            </a:r>
            <a:endParaRPr lang="ru-RU" sz="2800" b="1" dirty="0">
              <a:latin typeface="+mn-lt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098785257"/>
              </p:ext>
            </p:extLst>
          </p:nvPr>
        </p:nvGraphicFramePr>
        <p:xfrm>
          <a:off x="395536" y="1131590"/>
          <a:ext cx="856895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904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57151"/>
            <a:ext cx="7817296" cy="422672"/>
          </a:xfrm>
        </p:spPr>
        <p:txBody>
          <a:bodyPr/>
          <a:lstStyle/>
          <a:p>
            <a:r>
              <a:rPr lang="ru-RU" sz="2800" b="1" dirty="0" smtClean="0">
                <a:latin typeface="+mn-lt"/>
              </a:rPr>
              <a:t>Услуги ЦИСС</a:t>
            </a:r>
            <a:endParaRPr lang="ru-RU" sz="2800" b="1" dirty="0">
              <a:latin typeface="+mn-lt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www.themegallery.com</a:t>
            </a:r>
            <a:endParaRPr lang="en-US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74158383"/>
              </p:ext>
            </p:extLst>
          </p:nvPr>
        </p:nvGraphicFramePr>
        <p:xfrm>
          <a:off x="395536" y="987574"/>
          <a:ext cx="856895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0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>
          <a:xfrm>
            <a:off x="107504" y="342901"/>
            <a:ext cx="8001000" cy="422672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b="1" dirty="0" smtClean="0">
                <a:latin typeface="+mn-lt"/>
              </a:rPr>
              <a:t>УСЛУГИ МФЦ</a:t>
            </a:r>
            <a:endParaRPr lang="en-US" altLang="ru-RU" sz="2800" b="1" dirty="0"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174075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B050"/>
              </a:buClr>
              <a:buSzPct val="200000"/>
            </a:pPr>
            <a:r>
              <a:rPr lang="ru-RU" sz="2400" b="1" dirty="0" smtClean="0">
                <a:solidFill>
                  <a:srgbClr val="00B050"/>
                </a:solidFill>
              </a:rPr>
              <a:t>5</a:t>
            </a:r>
            <a:r>
              <a:rPr lang="ru-RU" sz="2400" dirty="0" smtClean="0"/>
              <a:t> </a:t>
            </a:r>
            <a:r>
              <a:rPr lang="ru-RU" sz="2400" b="1" u="sng" dirty="0">
                <a:solidFill>
                  <a:srgbClr val="009051"/>
                </a:solidFill>
              </a:rPr>
              <a:t>«МФЦ для бизнеса» </a:t>
            </a:r>
            <a:r>
              <a:rPr lang="ru-RU" sz="2400" b="1" u="sng" dirty="0" smtClean="0">
                <a:solidFill>
                  <a:srgbClr val="009051"/>
                </a:solidFill>
              </a:rPr>
              <a:t>                                                                      </a:t>
            </a:r>
            <a:r>
              <a:rPr lang="ru-RU" sz="2400" dirty="0" smtClean="0"/>
              <a:t>Гатчина</a:t>
            </a:r>
            <a:r>
              <a:rPr lang="ru-RU" sz="2400" dirty="0"/>
              <a:t>, Выборг, Всеволожск, Кириши, </a:t>
            </a:r>
            <a:r>
              <a:rPr lang="ru-RU" sz="2400" dirty="0" smtClean="0"/>
              <a:t>Тихвин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2423666"/>
            <a:ext cx="85689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SzPct val="200000"/>
            </a:pPr>
            <a:endParaRPr lang="ru-RU" sz="2400" b="1" u="sng" dirty="0" smtClean="0">
              <a:solidFill>
                <a:srgbClr val="009051"/>
              </a:solidFill>
            </a:endParaRPr>
          </a:p>
          <a:p>
            <a:pPr algn="just">
              <a:buClr>
                <a:srgbClr val="00B050"/>
              </a:buClr>
              <a:buSzPct val="200000"/>
            </a:pPr>
            <a:r>
              <a:rPr lang="ru-RU" sz="2400" b="1" u="sng" dirty="0" smtClean="0">
                <a:solidFill>
                  <a:srgbClr val="009051"/>
                </a:solidFill>
              </a:rPr>
              <a:t>Услуги </a:t>
            </a:r>
            <a:r>
              <a:rPr lang="ru-RU" sz="2400" b="1" u="sng" dirty="0">
                <a:solidFill>
                  <a:srgbClr val="009051"/>
                </a:solidFill>
              </a:rPr>
              <a:t>по отдельным </a:t>
            </a:r>
            <a:r>
              <a:rPr lang="ru-RU" sz="2400" b="1" u="sng" dirty="0" smtClean="0">
                <a:solidFill>
                  <a:srgbClr val="009051"/>
                </a:solidFill>
              </a:rPr>
              <a:t>блокам</a:t>
            </a:r>
            <a:r>
              <a:rPr lang="ru-RU" sz="2400" u="sng" dirty="0">
                <a:solidFill>
                  <a:srgbClr val="009051"/>
                </a:solidFill>
              </a:rPr>
              <a:t> </a:t>
            </a:r>
            <a:endParaRPr lang="ru-RU" sz="2400" u="sng" dirty="0" smtClean="0">
              <a:solidFill>
                <a:srgbClr val="009051"/>
              </a:solidFill>
            </a:endParaRPr>
          </a:p>
          <a:p>
            <a:pPr>
              <a:buClr>
                <a:srgbClr val="00B050"/>
              </a:buClr>
              <a:buSzPct val="200000"/>
            </a:pPr>
            <a:r>
              <a:rPr lang="ru-RU" sz="2400" dirty="0" smtClean="0"/>
              <a:t>предоставляемые ОИВ</a:t>
            </a:r>
            <a:r>
              <a:rPr lang="ru-RU" sz="2400" dirty="0"/>
              <a:t>, </a:t>
            </a:r>
            <a:r>
              <a:rPr lang="ru-RU" sz="2400" dirty="0" smtClean="0"/>
              <a:t>ОМСУ, </a:t>
            </a:r>
            <a:r>
              <a:rPr lang="ru-RU" sz="2400" dirty="0"/>
              <a:t>АО «РЭЦ», </a:t>
            </a:r>
            <a:r>
              <a:rPr lang="ru-RU" sz="2400" dirty="0" smtClean="0"/>
              <a:t>                                     АО </a:t>
            </a:r>
            <a:r>
              <a:rPr lang="ru-RU" sz="2400" dirty="0"/>
              <a:t>«Корпорация «МСП», </a:t>
            </a:r>
            <a:r>
              <a:rPr lang="ru-RU" sz="2400" dirty="0" smtClean="0"/>
              <a:t>финансово-кредитными учреждениями, </a:t>
            </a:r>
            <a:r>
              <a:rPr lang="ru-RU" sz="2400" dirty="0"/>
              <a:t>услуги газо-, электро-, тепло-, </a:t>
            </a:r>
            <a:r>
              <a:rPr lang="ru-RU" sz="2400" dirty="0" smtClean="0"/>
              <a:t>водо-снабжающих организаций</a:t>
            </a:r>
            <a:r>
              <a:rPr lang="ru-RU" sz="2400" dirty="0"/>
              <a:t> </a:t>
            </a:r>
            <a:r>
              <a:rPr lang="ru-RU" sz="2400" dirty="0" smtClean="0"/>
              <a:t>и других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9254" y="1059582"/>
            <a:ext cx="87872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>
                <a:srgbClr val="00B050"/>
              </a:buClr>
              <a:buSzPct val="200000"/>
            </a:pPr>
            <a:r>
              <a:rPr lang="ru-RU" sz="2400" dirty="0" smtClean="0"/>
              <a:t>Более 200 услуг в «МФЦ для бизнеса» и отделениях МФЦ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366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AutoShape 17"/>
          <p:cNvSpPr>
            <a:spLocks noChangeArrowheads="1"/>
          </p:cNvSpPr>
          <p:nvPr/>
        </p:nvSpPr>
        <p:spPr bwMode="gray">
          <a:xfrm>
            <a:off x="2357532" y="1692734"/>
            <a:ext cx="4374708" cy="2607207"/>
          </a:xfrm>
          <a:prstGeom prst="upArrow">
            <a:avLst>
              <a:gd name="adj1" fmla="val 68380"/>
              <a:gd name="adj2" fmla="val 70833"/>
            </a:avLst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63529"/>
                  <a:invGamma/>
                  <a:alpha val="1200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 eaLnBrk="1" hangingPunct="1"/>
            <a:r>
              <a:rPr lang="ru-RU" altLang="ru-RU" sz="2400" b="1" dirty="0" smtClean="0">
                <a:latin typeface="Arial" charset="0"/>
                <a:ea typeface="+mn-ea"/>
                <a:cs typeface="Arial" charset="0"/>
              </a:rPr>
              <a:t>ОБУЧЕНИЕ СУБЪЕКТОВ МСП</a:t>
            </a:r>
            <a:endParaRPr lang="en-US" altLang="ru-RU" sz="2400" b="1" dirty="0">
              <a:latin typeface="Arial" charset="0"/>
              <a:ea typeface="+mn-ea"/>
              <a:cs typeface="Arial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251520" y="1879705"/>
            <a:ext cx="2965974" cy="1356692"/>
            <a:chOff x="533400" y="2000394"/>
            <a:chExt cx="2958480" cy="1470285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668770" y="2027426"/>
              <a:ext cx="2691258" cy="1323520"/>
              <a:chOff x="668770" y="2027426"/>
              <a:chExt cx="2691258" cy="1323520"/>
            </a:xfrm>
          </p:grpSpPr>
          <p:pic>
            <p:nvPicPr>
              <p:cNvPr id="36" name="Рисунок 3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68770" y="2427734"/>
                <a:ext cx="2691258" cy="923212"/>
              </a:xfrm>
              <a:prstGeom prst="rect">
                <a:avLst/>
              </a:prstGeom>
            </p:spPr>
          </p:pic>
          <p:sp>
            <p:nvSpPr>
              <p:cNvPr id="27" name="TextBox 26"/>
              <p:cNvSpPr txBox="1"/>
              <p:nvPr/>
            </p:nvSpPr>
            <p:spPr>
              <a:xfrm>
                <a:off x="1311134" y="2027426"/>
                <a:ext cx="2043462" cy="5003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dirty="0" smtClean="0"/>
                  <a:t>28 тренингов</a:t>
                </a:r>
                <a:endParaRPr lang="ru-RU" sz="2400" dirty="0"/>
              </a:p>
            </p:txBody>
          </p:sp>
        </p:grpSp>
        <p:sp>
          <p:nvSpPr>
            <p:cNvPr id="3" name="Скругленный прямоугольник 2"/>
            <p:cNvSpPr/>
            <p:nvPr/>
          </p:nvSpPr>
          <p:spPr>
            <a:xfrm>
              <a:off x="533400" y="2000394"/>
              <a:ext cx="2958480" cy="1470285"/>
            </a:xfrm>
            <a:prstGeom prst="roundRect">
              <a:avLst/>
            </a:prstGeom>
            <a:noFill/>
            <a:ln w="38100">
              <a:solidFill>
                <a:srgbClr val="FF7E79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" name="Группа 5"/>
          <p:cNvGrpSpPr/>
          <p:nvPr/>
        </p:nvGrpSpPr>
        <p:grpSpPr>
          <a:xfrm>
            <a:off x="3372550" y="1869672"/>
            <a:ext cx="2855634" cy="1373313"/>
            <a:chOff x="5858895" y="2000394"/>
            <a:chExt cx="2958480" cy="1470285"/>
          </a:xfrm>
        </p:grpSpPr>
        <p:pic>
          <p:nvPicPr>
            <p:cNvPr id="39" name="Рисунок 3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61740" y="2499742"/>
              <a:ext cx="2752789" cy="819234"/>
            </a:xfrm>
            <a:prstGeom prst="rect">
              <a:avLst/>
            </a:prstGeom>
          </p:spPr>
        </p:pic>
        <p:sp>
          <p:nvSpPr>
            <p:cNvPr id="2" name="TextBox 1"/>
            <p:cNvSpPr txBox="1"/>
            <p:nvPr/>
          </p:nvSpPr>
          <p:spPr>
            <a:xfrm>
              <a:off x="5953964" y="2050131"/>
              <a:ext cx="2425006" cy="4942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160 семинаров</a:t>
              </a:r>
              <a:endParaRPr lang="ru-RU" sz="2400" dirty="0"/>
            </a:p>
          </p:txBody>
        </p:sp>
        <p:sp>
          <p:nvSpPr>
            <p:cNvPr id="30" name="Скругленный прямоугольник 29"/>
            <p:cNvSpPr/>
            <p:nvPr/>
          </p:nvSpPr>
          <p:spPr>
            <a:xfrm>
              <a:off x="5858895" y="2000394"/>
              <a:ext cx="2958480" cy="1470285"/>
            </a:xfrm>
            <a:prstGeom prst="roundRect">
              <a:avLst/>
            </a:prstGeom>
            <a:noFill/>
            <a:ln w="38100">
              <a:solidFill>
                <a:srgbClr val="FFD579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323528" y="3481548"/>
            <a:ext cx="2965795" cy="1347568"/>
            <a:chOff x="1646026" y="3369717"/>
            <a:chExt cx="2965795" cy="1470285"/>
          </a:xfrm>
        </p:grpSpPr>
        <p:pic>
          <p:nvPicPr>
            <p:cNvPr id="38" name="Рисунок 3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3217" y="3890818"/>
              <a:ext cx="2691258" cy="794825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28" name="TextBox 27"/>
            <p:cNvSpPr txBox="1"/>
            <p:nvPr/>
          </p:nvSpPr>
          <p:spPr>
            <a:xfrm>
              <a:off x="2796324" y="3381344"/>
              <a:ext cx="1815497" cy="5037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11 модулей</a:t>
              </a:r>
              <a:endParaRPr lang="ru-RU" sz="2400" dirty="0"/>
            </a:p>
          </p:txBody>
        </p:sp>
        <p:sp>
          <p:nvSpPr>
            <p:cNvPr id="33" name="Скругленный прямоугольник 32"/>
            <p:cNvSpPr/>
            <p:nvPr/>
          </p:nvSpPr>
          <p:spPr>
            <a:xfrm>
              <a:off x="1646026" y="3369717"/>
              <a:ext cx="2958480" cy="1470285"/>
            </a:xfrm>
            <a:prstGeom prst="roundRect">
              <a:avLst/>
            </a:prstGeom>
            <a:noFill/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3419872" y="3493920"/>
            <a:ext cx="2808312" cy="1335196"/>
            <a:chOff x="4493840" y="3369717"/>
            <a:chExt cx="2958480" cy="1470285"/>
          </a:xfrm>
        </p:grpSpPr>
        <p:pic>
          <p:nvPicPr>
            <p:cNvPr id="37" name="Рисунок 3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8673" y="3843009"/>
              <a:ext cx="2627685" cy="849043"/>
            </a:xfrm>
            <a:prstGeom prst="rect">
              <a:avLst/>
            </a:prstGeom>
          </p:spPr>
        </p:pic>
        <p:sp>
          <p:nvSpPr>
            <p:cNvPr id="34" name="Скругленный прямоугольник 33"/>
            <p:cNvSpPr/>
            <p:nvPr/>
          </p:nvSpPr>
          <p:spPr>
            <a:xfrm>
              <a:off x="4493840" y="3369717"/>
              <a:ext cx="2958480" cy="1470285"/>
            </a:xfrm>
            <a:prstGeom prst="roundRect">
              <a:avLst/>
            </a:prstGeom>
            <a:noFill/>
            <a:ln w="38100">
              <a:solidFill>
                <a:srgbClr val="00905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642062" y="3423736"/>
              <a:ext cx="1895081" cy="5083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/>
                <a:t>Программа</a:t>
              </a:r>
              <a:endParaRPr lang="ru-RU" sz="2400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6210226" y="1947485"/>
            <a:ext cx="29064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Программа</a:t>
            </a:r>
          </a:p>
          <a:p>
            <a:pPr algn="ctr"/>
            <a:r>
              <a:rPr lang="ru-RU" sz="2400" dirty="0" smtClean="0"/>
              <a:t>«Бизнес -акселерация»</a:t>
            </a:r>
            <a:endParaRPr lang="ru-RU" sz="2400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372200" y="1857549"/>
            <a:ext cx="2592288" cy="1470285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6443282" y="3507854"/>
            <a:ext cx="2521206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300"/>
              </a:lnSpc>
            </a:pPr>
            <a:r>
              <a:rPr lang="ru-RU" sz="2400" dirty="0" smtClean="0"/>
              <a:t>     Программа</a:t>
            </a:r>
          </a:p>
          <a:p>
            <a:pPr>
              <a:lnSpc>
                <a:spcPts val="2300"/>
              </a:lnSpc>
            </a:pPr>
            <a:r>
              <a:rPr lang="ru-RU" sz="2400" dirty="0" smtClean="0"/>
              <a:t>       обучения </a:t>
            </a:r>
          </a:p>
          <a:p>
            <a:pPr>
              <a:lnSpc>
                <a:spcPts val="2300"/>
              </a:lnSpc>
            </a:pPr>
            <a:r>
              <a:rPr lang="ru-RU" sz="2400" dirty="0"/>
              <a:t>д</a:t>
            </a:r>
            <a:r>
              <a:rPr lang="ru-RU" sz="2400" dirty="0" smtClean="0"/>
              <a:t>ля школьников </a:t>
            </a:r>
          </a:p>
          <a:p>
            <a:pPr>
              <a:lnSpc>
                <a:spcPts val="2300"/>
              </a:lnSpc>
            </a:pPr>
            <a:r>
              <a:rPr lang="ru-RU" sz="2400" dirty="0"/>
              <a:t> </a:t>
            </a:r>
            <a:r>
              <a:rPr lang="ru-RU" sz="2400" dirty="0" smtClean="0"/>
              <a:t>    и студентов </a:t>
            </a:r>
            <a:endParaRPr lang="ru-RU" sz="2400" dirty="0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6336704" y="3489852"/>
            <a:ext cx="2699792" cy="1356692"/>
          </a:xfrm>
          <a:prstGeom prst="roundRect">
            <a:avLst/>
          </a:prstGeom>
          <a:noFill/>
          <a:ln w="38100">
            <a:solidFill>
              <a:srgbClr val="FF7E7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683568" y="1167594"/>
            <a:ext cx="7285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         </a:t>
            </a:r>
            <a:r>
              <a:rPr lang="ru-RU" sz="2800" b="1" dirty="0" smtClean="0">
                <a:solidFill>
                  <a:srgbClr val="FF0000"/>
                </a:solidFill>
              </a:rPr>
              <a:t>Региональная программа обучения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3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Олежка\Desktop\презентация\Снимок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28" y="617725"/>
            <a:ext cx="8964488" cy="54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14635"/>
            <a:ext cx="7391400" cy="422672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ТЕМЫ СЕМИНАРОВ  ЛОЦПП</a:t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 </a:t>
            </a:r>
            <a:br>
              <a:rPr lang="ru-RU" sz="2800" b="1" dirty="0" smtClean="0">
                <a:latin typeface="+mn-lt"/>
              </a:rPr>
            </a:br>
            <a:endParaRPr lang="ru-RU" sz="2800" b="1" dirty="0">
              <a:latin typeface="+mn-lt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887754"/>
            <a:ext cx="8064897" cy="4255746"/>
          </a:xfrm>
        </p:spPr>
        <p:txBody>
          <a:bodyPr/>
          <a:lstStyle/>
          <a:p>
            <a:pPr marL="457200" lvl="1" indent="0">
              <a:lnSpc>
                <a:spcPts val="2000"/>
              </a:lnSpc>
              <a:buNone/>
            </a:pPr>
            <a:endParaRPr lang="ru-RU" sz="2400" dirty="0" smtClean="0"/>
          </a:p>
          <a:p>
            <a:pPr lvl="1">
              <a:lnSpc>
                <a:spcPts val="2000"/>
              </a:lnSpc>
            </a:pPr>
            <a:r>
              <a:rPr lang="ru-RU" sz="2400" dirty="0" smtClean="0"/>
              <a:t>В защиту бизнеса</a:t>
            </a:r>
          </a:p>
          <a:p>
            <a:pPr lvl="1">
              <a:lnSpc>
                <a:spcPts val="2000"/>
              </a:lnSpc>
            </a:pPr>
            <a:r>
              <a:rPr lang="ru-RU" sz="2400" dirty="0" smtClean="0"/>
              <a:t>Трудовое законодательство</a:t>
            </a:r>
          </a:p>
          <a:p>
            <a:pPr lvl="1">
              <a:lnSpc>
                <a:spcPts val="2000"/>
              </a:lnSpc>
            </a:pPr>
            <a:r>
              <a:rPr lang="ru-RU" sz="2400" dirty="0"/>
              <a:t>Комплексные решения для управления продажами. Изучение финансовых </a:t>
            </a:r>
            <a:r>
              <a:rPr lang="ru-RU" sz="2400" dirty="0" smtClean="0"/>
              <a:t>рынков</a:t>
            </a:r>
          </a:p>
          <a:p>
            <a:pPr lvl="1">
              <a:lnSpc>
                <a:spcPts val="2000"/>
              </a:lnSpc>
            </a:pPr>
            <a:r>
              <a:rPr lang="ru-RU" sz="2400" dirty="0"/>
              <a:t>Цифровые технологии в малом </a:t>
            </a:r>
            <a:r>
              <a:rPr lang="ru-RU" sz="2400" dirty="0" smtClean="0"/>
              <a:t>бизнесе</a:t>
            </a:r>
          </a:p>
          <a:p>
            <a:pPr lvl="1">
              <a:lnSpc>
                <a:spcPts val="2000"/>
              </a:lnSpc>
            </a:pPr>
            <a:r>
              <a:rPr lang="ru-RU" sz="2400" dirty="0"/>
              <a:t>Продвижение продукции и </a:t>
            </a:r>
            <a:r>
              <a:rPr lang="ru-RU" sz="2400" dirty="0" smtClean="0"/>
              <a:t>услуг</a:t>
            </a:r>
          </a:p>
          <a:p>
            <a:pPr lvl="1">
              <a:lnSpc>
                <a:spcPts val="2000"/>
              </a:lnSpc>
            </a:pPr>
            <a:r>
              <a:rPr lang="ru-RU" sz="2400" dirty="0" smtClean="0"/>
              <a:t>Больше </a:t>
            </a:r>
            <a:r>
              <a:rPr lang="ru-RU" sz="2400" dirty="0"/>
              <a:t>закупок малому </a:t>
            </a:r>
            <a:r>
              <a:rPr lang="ru-RU" sz="2400" dirty="0" smtClean="0"/>
              <a:t>бизнесу</a:t>
            </a:r>
          </a:p>
          <a:p>
            <a:pPr lvl="1">
              <a:lnSpc>
                <a:spcPts val="2000"/>
              </a:lnSpc>
            </a:pPr>
            <a:r>
              <a:rPr lang="ru-RU" sz="2400" dirty="0" smtClean="0"/>
              <a:t>Личная </a:t>
            </a:r>
            <a:r>
              <a:rPr lang="ru-RU" sz="2400" dirty="0"/>
              <a:t>эффективность </a:t>
            </a:r>
            <a:r>
              <a:rPr lang="ru-RU" sz="2400" dirty="0" smtClean="0"/>
              <a:t>руководителя</a:t>
            </a:r>
          </a:p>
          <a:p>
            <a:pPr lvl="1">
              <a:lnSpc>
                <a:spcPts val="2000"/>
              </a:lnSpc>
            </a:pPr>
            <a:r>
              <a:rPr lang="ru-RU" sz="2400" dirty="0"/>
              <a:t>Развитие социального предпринимательства </a:t>
            </a:r>
            <a:endParaRPr lang="ru-RU" sz="2400" dirty="0" smtClean="0"/>
          </a:p>
          <a:p>
            <a:pPr lvl="1">
              <a:lnSpc>
                <a:spcPts val="2000"/>
              </a:lnSpc>
            </a:pPr>
            <a:r>
              <a:rPr lang="ru-RU" sz="2400" dirty="0"/>
              <a:t>Развитие бизнеса в сфере НХП и ремесел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В каждом районе Ленинградской области!</a:t>
            </a:r>
          </a:p>
          <a:p>
            <a:pPr marL="0" indent="0">
              <a:spcAft>
                <a:spcPts val="1200"/>
              </a:spcAft>
              <a:buNone/>
            </a:pPr>
            <a:endParaRPr lang="ru-RU" sz="2400" dirty="0"/>
          </a:p>
          <a:p>
            <a:pPr marL="0" indent="0">
              <a:spcAft>
                <a:spcPts val="1200"/>
              </a:spcAft>
              <a:buNone/>
            </a:pPr>
            <a:endParaRPr lang="ru-RU" sz="2400" dirty="0" smtClean="0"/>
          </a:p>
          <a:p>
            <a:pPr marL="0" indent="0">
              <a:spcAft>
                <a:spcPts val="1200"/>
              </a:spcAft>
              <a:buNone/>
            </a:pPr>
            <a:endParaRPr lang="ru-RU" sz="2400" dirty="0" smtClean="0"/>
          </a:p>
        </p:txBody>
      </p:sp>
      <p:sp>
        <p:nvSpPr>
          <p:cNvPr id="5" name="Oval 4" descr="biz"/>
          <p:cNvSpPr>
            <a:spLocks noChangeArrowheads="1"/>
          </p:cNvSpPr>
          <p:nvPr/>
        </p:nvSpPr>
        <p:spPr bwMode="gray">
          <a:xfrm>
            <a:off x="7645057" y="141479"/>
            <a:ext cx="1446410" cy="1134127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2A4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20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3" name="Rectangle 5"/>
          <p:cNvSpPr>
            <a:spLocks noGrp="1" noChangeArrowheads="1"/>
          </p:cNvSpPr>
          <p:nvPr>
            <p:ph type="title"/>
          </p:nvPr>
        </p:nvSpPr>
        <p:spPr>
          <a:xfrm>
            <a:off x="315416" y="342901"/>
            <a:ext cx="8001000" cy="422672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2800" b="1" dirty="0" smtClean="0">
                <a:latin typeface="+mn-lt"/>
              </a:rPr>
              <a:t>ФЕДЕРАЛЬНЫЕ ПРОГРАММЫ</a:t>
            </a:r>
            <a:endParaRPr lang="en-US" altLang="ru-RU" sz="2800" b="1" dirty="0"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7117" y="583032"/>
            <a:ext cx="8856984" cy="1087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000"/>
              </a:lnSpc>
            </a:pPr>
            <a:endParaRPr lang="ru-RU" sz="2400" dirty="0" smtClean="0"/>
          </a:p>
          <a:p>
            <a:pPr algn="ctr"/>
            <a:r>
              <a:rPr lang="ru-RU" sz="2000" b="1" dirty="0" smtClean="0"/>
              <a:t>Онлайн-программа</a:t>
            </a:r>
            <a:r>
              <a:rPr lang="ru-RU" sz="2000" dirty="0" smtClean="0"/>
              <a:t> «Бизнес-класс»</a:t>
            </a:r>
          </a:p>
          <a:p>
            <a:pPr algn="ctr"/>
            <a:r>
              <a:rPr lang="ru-RU" sz="2000" dirty="0" smtClean="0"/>
              <a:t>Программа для начинающих и действующих предпринимателей</a:t>
            </a:r>
          </a:p>
          <a:p>
            <a:pPr algn="ctr"/>
            <a:endParaRPr lang="ru-RU" sz="8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06254" y="1995686"/>
            <a:ext cx="2790659" cy="3075558"/>
            <a:chOff x="251525" y="2472021"/>
            <a:chExt cx="2790659" cy="4027627"/>
          </a:xfrm>
        </p:grpSpPr>
        <p:sp>
          <p:nvSpPr>
            <p:cNvPr id="11" name="AutoShape 4"/>
            <p:cNvSpPr>
              <a:spLocks noChangeArrowheads="1"/>
            </p:cNvSpPr>
            <p:nvPr/>
          </p:nvSpPr>
          <p:spPr bwMode="gray">
            <a:xfrm>
              <a:off x="251525" y="2472021"/>
              <a:ext cx="2790659" cy="4027627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gray">
            <a:xfrm>
              <a:off x="294516" y="2483208"/>
              <a:ext cx="2706714" cy="3951549"/>
            </a:xfrm>
            <a:prstGeom prst="roundRect">
              <a:avLst>
                <a:gd name="adj" fmla="val 16667"/>
              </a:avLst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3" name="AutoShape 6"/>
            <p:cNvSpPr>
              <a:spLocks noChangeArrowheads="1"/>
            </p:cNvSpPr>
            <p:nvPr/>
          </p:nvSpPr>
          <p:spPr bwMode="gray">
            <a:xfrm>
              <a:off x="317038" y="5392049"/>
              <a:ext cx="2669860" cy="1000195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3CA1E6">
                    <a:gamma/>
                    <a:tint val="51373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4" name="AutoShape 7"/>
          <p:cNvSpPr>
            <a:spLocks noChangeArrowheads="1"/>
          </p:cNvSpPr>
          <p:nvPr/>
        </p:nvSpPr>
        <p:spPr bwMode="gray">
          <a:xfrm>
            <a:off x="360119" y="2037807"/>
            <a:ext cx="2669860" cy="74846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gamma/>
                  <a:tint val="33333"/>
                  <a:invGamma/>
                </a:srgbClr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gray">
          <a:xfrm>
            <a:off x="66447" y="1995686"/>
            <a:ext cx="3130069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b="1" dirty="0" smtClean="0"/>
              <a:t>      </a:t>
            </a:r>
          </a:p>
          <a:p>
            <a:pPr algn="ctr"/>
            <a:r>
              <a:rPr lang="ru-RU" altLang="ru-RU" sz="2000" b="1" dirty="0"/>
              <a:t> </a:t>
            </a:r>
            <a:r>
              <a:rPr lang="ru-RU" altLang="ru-RU" sz="2000" b="1" dirty="0" smtClean="0"/>
              <a:t>  </a:t>
            </a:r>
            <a:r>
              <a:rPr lang="ru-RU" altLang="ru-RU" sz="1600" b="1" dirty="0" smtClean="0"/>
              <a:t>«ШКОЛА БИЗНЕСА ЛЕНИНГРАДСКОЙ ОБЛАСТИ»</a:t>
            </a:r>
            <a:endParaRPr lang="ru-RU" altLang="ru-RU" dirty="0" smtClean="0"/>
          </a:p>
          <a:p>
            <a:pPr algn="ctr"/>
            <a:r>
              <a:rPr lang="ru-RU" altLang="ru-RU" sz="1600" dirty="0" smtClean="0"/>
              <a:t>ПРОГРАММА  АО                «ДЕЛОВАЯ СРЕДА»</a:t>
            </a:r>
          </a:p>
          <a:p>
            <a:pPr algn="ctr"/>
            <a:endParaRPr lang="ru-RU" altLang="ru-RU" sz="1600" dirty="0" smtClean="0"/>
          </a:p>
          <a:p>
            <a:pPr algn="ctr"/>
            <a:r>
              <a:rPr lang="ru-RU" altLang="ru-RU" sz="1600" dirty="0" smtClean="0"/>
              <a:t>«</a:t>
            </a:r>
            <a:r>
              <a:rPr lang="ru-RU" altLang="ru-RU" sz="1600" dirty="0" err="1" smtClean="0"/>
              <a:t>Фасилитация</a:t>
            </a:r>
            <a:r>
              <a:rPr lang="ru-RU" altLang="ru-RU" sz="1600" dirty="0" smtClean="0"/>
              <a:t> </a:t>
            </a:r>
            <a:r>
              <a:rPr lang="ru-RU" altLang="ru-RU" sz="1600" dirty="0"/>
              <a:t>в бизнесе. Научись управлять </a:t>
            </a:r>
            <a:endParaRPr lang="ru-RU" altLang="ru-RU" sz="1600" dirty="0" smtClean="0"/>
          </a:p>
          <a:p>
            <a:pPr algn="ctr"/>
            <a:r>
              <a:rPr lang="ru-RU" altLang="ru-RU" sz="1600" dirty="0" smtClean="0"/>
              <a:t>энергией </a:t>
            </a:r>
            <a:r>
              <a:rPr lang="ru-RU" altLang="ru-RU" sz="1600" dirty="0"/>
              <a:t>команды</a:t>
            </a:r>
            <a:r>
              <a:rPr lang="ru-RU" altLang="ru-RU" sz="1600" dirty="0" smtClean="0"/>
              <a:t>!»</a:t>
            </a:r>
          </a:p>
          <a:p>
            <a:pPr algn="ctr"/>
            <a:endParaRPr lang="ru-RU" altLang="ru-RU" sz="1600" dirty="0" smtClean="0">
              <a:solidFill>
                <a:srgbClr val="FF0000"/>
              </a:solidFill>
            </a:endParaRPr>
          </a:p>
          <a:p>
            <a:pPr algn="ctr"/>
            <a:endParaRPr lang="ru-RU" altLang="ru-RU" dirty="0"/>
          </a:p>
          <a:p>
            <a:pPr algn="ctr"/>
            <a:endParaRPr lang="en-US" altLang="ru-RU" dirty="0"/>
          </a:p>
        </p:txBody>
      </p:sp>
      <p:grpSp>
        <p:nvGrpSpPr>
          <p:cNvPr id="25" name="Group 18"/>
          <p:cNvGrpSpPr>
            <a:grpSpLocks/>
          </p:cNvGrpSpPr>
          <p:nvPr/>
        </p:nvGrpSpPr>
        <p:grpSpPr bwMode="auto">
          <a:xfrm>
            <a:off x="1577028" y="1712457"/>
            <a:ext cx="4457078" cy="3341067"/>
            <a:chOff x="1396" y="1305"/>
            <a:chExt cx="2175" cy="1985"/>
          </a:xfrm>
        </p:grpSpPr>
        <p:sp>
          <p:nvSpPr>
            <p:cNvPr id="26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9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Oval 23"/>
            <p:cNvSpPr>
              <a:spLocks noChangeArrowheads="1"/>
            </p:cNvSpPr>
            <p:nvPr/>
          </p:nvSpPr>
          <p:spPr bwMode="gray">
            <a:xfrm>
              <a:off x="2677" y="1319"/>
              <a:ext cx="396" cy="327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09250" dir="3267739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ru-RU"/>
            </a:p>
          </p:txBody>
        </p:sp>
        <p:sp>
          <p:nvSpPr>
            <p:cNvPr id="31" name="Oval 24"/>
            <p:cNvSpPr>
              <a:spLocks noChangeArrowheads="1"/>
            </p:cNvSpPr>
            <p:nvPr/>
          </p:nvSpPr>
          <p:spPr bwMode="gray">
            <a:xfrm>
              <a:off x="2685" y="1320"/>
              <a:ext cx="392" cy="3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3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1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4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5" name="Text Box 28"/>
            <p:cNvSpPr txBox="1">
              <a:spLocks noChangeArrowheads="1"/>
            </p:cNvSpPr>
            <p:nvPr/>
          </p:nvSpPr>
          <p:spPr bwMode="gray">
            <a:xfrm>
              <a:off x="2800" y="1354"/>
              <a:ext cx="153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dirty="0" smtClean="0">
                  <a:solidFill>
                    <a:srgbClr val="FF0000"/>
                  </a:solidFill>
                </a:rPr>
                <a:t>2</a:t>
              </a:r>
              <a:endParaRPr lang="en-US" altLang="ru-RU" dirty="0">
                <a:solidFill>
                  <a:srgbClr val="FF0000"/>
                </a:solidFill>
              </a:endParaRPr>
            </a:p>
          </p:txBody>
        </p:sp>
        <p:sp>
          <p:nvSpPr>
            <p:cNvPr id="86" name="Text Box 28"/>
            <p:cNvSpPr txBox="1">
              <a:spLocks noChangeArrowheads="1"/>
            </p:cNvSpPr>
            <p:nvPr/>
          </p:nvSpPr>
          <p:spPr bwMode="gray">
            <a:xfrm>
              <a:off x="1396" y="1350"/>
              <a:ext cx="153" cy="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dirty="0" smtClean="0">
                  <a:solidFill>
                    <a:srgbClr val="FF0000"/>
                  </a:solidFill>
                </a:rPr>
                <a:t>2</a:t>
              </a:r>
              <a:endParaRPr lang="en-US" altLang="ru-R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39" name="Group 32"/>
          <p:cNvGrpSpPr>
            <a:grpSpLocks/>
          </p:cNvGrpSpPr>
          <p:nvPr/>
        </p:nvGrpSpPr>
        <p:grpSpPr bwMode="auto">
          <a:xfrm>
            <a:off x="6175479" y="1775032"/>
            <a:ext cx="2789015" cy="3296213"/>
            <a:chOff x="3696" y="1354"/>
            <a:chExt cx="1363" cy="1936"/>
          </a:xfrm>
        </p:grpSpPr>
        <p:sp>
          <p:nvSpPr>
            <p:cNvPr id="40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1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E9E065">
                    <a:gamma/>
                    <a:tint val="57647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>
                    <a:gamma/>
                    <a:tint val="33333"/>
                    <a:invGamma/>
                  </a:srgbClr>
                </a:gs>
                <a:gs pos="100000">
                  <a:srgbClr val="E9E065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5" name="Text Box 43"/>
            <p:cNvSpPr txBox="1">
              <a:spLocks noChangeArrowheads="1"/>
            </p:cNvSpPr>
            <p:nvPr/>
          </p:nvSpPr>
          <p:spPr bwMode="gray">
            <a:xfrm>
              <a:off x="4287" y="1354"/>
              <a:ext cx="153" cy="2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dirty="0" smtClean="0">
                  <a:solidFill>
                    <a:srgbClr val="FF0000"/>
                  </a:solidFill>
                </a:rPr>
                <a:t>3</a:t>
              </a:r>
              <a:endParaRPr lang="en-US" altLang="ru-RU" dirty="0">
                <a:solidFill>
                  <a:srgbClr val="FF0000"/>
                </a:solidFill>
              </a:endParaRPr>
            </a:p>
          </p:txBody>
        </p:sp>
      </p:grpSp>
      <p:sp>
        <p:nvSpPr>
          <p:cNvPr id="8" name="Прямоугольник 7"/>
          <p:cNvSpPr/>
          <p:nvPr/>
        </p:nvSpPr>
        <p:spPr>
          <a:xfrm>
            <a:off x="3166940" y="2337182"/>
            <a:ext cx="286716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B050"/>
              </a:buClr>
              <a:buSzPct val="200000"/>
            </a:pPr>
            <a:r>
              <a:rPr lang="ru-RU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ОБРАЗОВАТЕЛЬНЫЙ</a:t>
            </a: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ПРОЕКТ АО «РЭЦ»</a:t>
            </a:r>
          </a:p>
          <a:p>
            <a:pPr algn="ctr">
              <a:buClr>
                <a:srgbClr val="00B050"/>
              </a:buClr>
              <a:buSzPct val="200000"/>
            </a:pPr>
            <a:endParaRPr lang="ru-RU" sz="2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buClr>
                <a:srgbClr val="00B050"/>
              </a:buClr>
              <a:buSzPct val="200000"/>
            </a:pPr>
            <a:r>
              <a:rPr lang="ru-RU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Обучение </a:t>
            </a:r>
          </a:p>
          <a:p>
            <a:pPr algn="ctr">
              <a:buClr>
                <a:srgbClr val="00B050"/>
              </a:buClr>
              <a:buSzPct val="200000"/>
            </a:pPr>
            <a:r>
              <a:rPr lang="ru-RU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экспортеров                   </a:t>
            </a:r>
            <a:r>
              <a:rPr lang="ru-RU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от «А» до «Я»</a:t>
            </a:r>
          </a:p>
          <a:p>
            <a:pPr algn="ctr">
              <a:buClr>
                <a:srgbClr val="00B050"/>
              </a:buClr>
              <a:buSzPct val="200000"/>
            </a:pPr>
            <a:endParaRPr lang="ru-RU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buClr>
                <a:srgbClr val="00B050"/>
              </a:buClr>
              <a:buSzPct val="200000"/>
            </a:pPr>
            <a:endParaRPr lang="ru-RU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75479" y="2331833"/>
            <a:ext cx="274604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B050"/>
              </a:buClr>
              <a:buSzPct val="200000"/>
            </a:pPr>
            <a:r>
              <a:rPr lang="ru-RU" sz="1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ПРОГРАММЫ КОРПОРАЦИИ МСП</a:t>
            </a:r>
          </a:p>
          <a:p>
            <a:pPr algn="ctr">
              <a:buClr>
                <a:srgbClr val="00B050"/>
              </a:buClr>
              <a:buSzPct val="200000"/>
            </a:pPr>
            <a:endParaRPr lang="ru-RU" sz="1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buClr>
                <a:srgbClr val="00B050"/>
              </a:buClr>
              <a:buSzPct val="200000"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*Азбука предпринимателя</a:t>
            </a:r>
          </a:p>
          <a:p>
            <a:pPr algn="ctr">
              <a:buClr>
                <a:srgbClr val="00B050"/>
              </a:buClr>
              <a:buSzPct val="200000"/>
            </a:pPr>
            <a:endParaRPr lang="ru-RU" sz="1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buClr>
                <a:srgbClr val="00B050"/>
              </a:buClr>
              <a:buSzPct val="200000"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*Школа предпринимательства</a:t>
            </a:r>
          </a:p>
          <a:p>
            <a:pPr algn="ctr">
              <a:buClr>
                <a:srgbClr val="00B050"/>
              </a:buClr>
              <a:buSzPct val="200000"/>
            </a:pPr>
            <a:endParaRPr lang="ru-RU" sz="1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buClr>
                <a:srgbClr val="00B050"/>
              </a:buClr>
              <a:buSzPct val="200000"/>
            </a:pPr>
            <a:r>
              <a:rPr lang="ru-RU" sz="1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*Мама-предприниматель</a:t>
            </a:r>
            <a:endParaRPr lang="ru-RU" sz="1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gray">
          <a:xfrm>
            <a:off x="1420377" y="1785204"/>
            <a:ext cx="3129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dirty="0" smtClean="0">
                <a:solidFill>
                  <a:srgbClr val="FF0000"/>
                </a:solidFill>
              </a:rPr>
              <a:t>1</a:t>
            </a:r>
            <a:endParaRPr lang="en-US" altLang="ru-RU" dirty="0">
              <a:solidFill>
                <a:srgbClr val="FF0000"/>
              </a:solidFill>
            </a:endParaRPr>
          </a:p>
        </p:txBody>
      </p:sp>
      <p:grpSp>
        <p:nvGrpSpPr>
          <p:cNvPr id="65" name="Group 62"/>
          <p:cNvGrpSpPr>
            <a:grpSpLocks/>
          </p:cNvGrpSpPr>
          <p:nvPr/>
        </p:nvGrpSpPr>
        <p:grpSpPr bwMode="auto">
          <a:xfrm>
            <a:off x="1869499" y="870320"/>
            <a:ext cx="381000" cy="381000"/>
            <a:chOff x="2078" y="1680"/>
            <a:chExt cx="1615" cy="1615"/>
          </a:xfrm>
        </p:grpSpPr>
        <p:sp>
          <p:nvSpPr>
            <p:cNvPr id="66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7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8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9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0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71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0070C0"/>
            </a:soli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61" name="Group 10"/>
          <p:cNvGrpSpPr>
            <a:grpSpLocks/>
          </p:cNvGrpSpPr>
          <p:nvPr/>
        </p:nvGrpSpPr>
        <p:grpSpPr bwMode="auto">
          <a:xfrm>
            <a:off x="7196629" y="1824064"/>
            <a:ext cx="829213" cy="539263"/>
            <a:chOff x="1289" y="587"/>
            <a:chExt cx="668" cy="647"/>
          </a:xfrm>
        </p:grpSpPr>
        <p:sp>
          <p:nvSpPr>
            <p:cNvPr id="62" name="Oval 11"/>
            <p:cNvSpPr>
              <a:spLocks noChangeArrowheads="1"/>
            </p:cNvSpPr>
            <p:nvPr/>
          </p:nvSpPr>
          <p:spPr bwMode="gray">
            <a:xfrm>
              <a:off x="1289" y="605"/>
              <a:ext cx="668" cy="62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09250" dir="3267739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63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64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2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73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</p:grpSp>
      <p:grpSp>
        <p:nvGrpSpPr>
          <p:cNvPr id="80" name="Group 10"/>
          <p:cNvGrpSpPr>
            <a:grpSpLocks/>
          </p:cNvGrpSpPr>
          <p:nvPr/>
        </p:nvGrpSpPr>
        <p:grpSpPr bwMode="auto">
          <a:xfrm>
            <a:off x="1280442" y="1739408"/>
            <a:ext cx="829213" cy="539263"/>
            <a:chOff x="1289" y="587"/>
            <a:chExt cx="668" cy="647"/>
          </a:xfrm>
        </p:grpSpPr>
        <p:sp>
          <p:nvSpPr>
            <p:cNvPr id="81" name="Oval 11"/>
            <p:cNvSpPr>
              <a:spLocks noChangeArrowheads="1"/>
            </p:cNvSpPr>
            <p:nvPr/>
          </p:nvSpPr>
          <p:spPr bwMode="gray">
            <a:xfrm>
              <a:off x="1289" y="605"/>
              <a:ext cx="668" cy="623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109250" dir="3267739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82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3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4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85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ru-RU" dirty="0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536772" y="18240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1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35019" y="19003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03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Олежка\Desktop\презентация\Снимок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28" y="617725"/>
            <a:ext cx="8964488" cy="54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14635"/>
            <a:ext cx="7391400" cy="422672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ru-RU" sz="2800" b="1" dirty="0">
                <a:latin typeface="+mn-lt"/>
              </a:rPr>
              <a:t>Малый, средний бизнес </a:t>
            </a: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Ленинградской </a:t>
            </a:r>
            <a:r>
              <a:rPr lang="ru-RU" sz="2800" b="1" dirty="0">
                <a:latin typeface="+mn-lt"/>
              </a:rPr>
              <a:t>области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90886" y="1540238"/>
            <a:ext cx="8408484" cy="3395727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Количество субъектов МСП </a:t>
            </a:r>
            <a:r>
              <a:rPr lang="ru-RU" sz="2400" b="1" dirty="0" smtClean="0"/>
              <a:t>– </a:t>
            </a:r>
            <a:r>
              <a:rPr lang="ru-RU" sz="2400" b="1" dirty="0" smtClean="0">
                <a:solidFill>
                  <a:srgbClr val="FF0000"/>
                </a:solidFill>
              </a:rPr>
              <a:t>63 841</a:t>
            </a:r>
          </a:p>
          <a:p>
            <a:pPr marL="0" indent="0"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400" dirty="0" smtClean="0"/>
              <a:t>Оборот предприятий МСП в 2017 году </a:t>
            </a:r>
            <a:r>
              <a:rPr lang="ru-RU" sz="2400" b="1" dirty="0" smtClean="0"/>
              <a:t>– </a:t>
            </a:r>
            <a:r>
              <a:rPr lang="ru-RU" sz="2400" b="1" dirty="0" smtClean="0">
                <a:solidFill>
                  <a:srgbClr val="FF0000"/>
                </a:solidFill>
              </a:rPr>
              <a:t>513 млрд руб.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Доля МСП в обороте предприятий                     Ленинградской области </a:t>
            </a:r>
          </a:p>
          <a:p>
            <a:pPr marL="0" indent="0">
              <a:buNone/>
            </a:pPr>
            <a:r>
              <a:rPr lang="ru-RU" sz="2400" b="1" dirty="0" smtClean="0"/>
              <a:t> </a:t>
            </a:r>
          </a:p>
        </p:txBody>
      </p:sp>
      <p:sp>
        <p:nvSpPr>
          <p:cNvPr id="5" name="Oval 4" descr="biz"/>
          <p:cNvSpPr>
            <a:spLocks noChangeArrowheads="1"/>
          </p:cNvSpPr>
          <p:nvPr/>
        </p:nvSpPr>
        <p:spPr bwMode="gray">
          <a:xfrm>
            <a:off x="7645057" y="141479"/>
            <a:ext cx="1446410" cy="1134127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2A4F86"/>
              </a:solidFill>
            </a:endParaRPr>
          </a:p>
        </p:txBody>
      </p:sp>
      <p:grpSp>
        <p:nvGrpSpPr>
          <p:cNvPr id="29" name="Group 62"/>
          <p:cNvGrpSpPr>
            <a:grpSpLocks/>
          </p:cNvGrpSpPr>
          <p:nvPr/>
        </p:nvGrpSpPr>
        <p:grpSpPr bwMode="auto">
          <a:xfrm>
            <a:off x="309886" y="1611548"/>
            <a:ext cx="381000" cy="381000"/>
            <a:chOff x="2078" y="1680"/>
            <a:chExt cx="1615" cy="1615"/>
          </a:xfrm>
        </p:grpSpPr>
        <p:sp>
          <p:nvSpPr>
            <p:cNvPr id="30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1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2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3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4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5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36" name="Group 55"/>
          <p:cNvGrpSpPr>
            <a:grpSpLocks/>
          </p:cNvGrpSpPr>
          <p:nvPr/>
        </p:nvGrpSpPr>
        <p:grpSpPr bwMode="auto">
          <a:xfrm>
            <a:off x="302335" y="2446312"/>
            <a:ext cx="381000" cy="381000"/>
            <a:chOff x="2078" y="1680"/>
            <a:chExt cx="1615" cy="1615"/>
          </a:xfrm>
        </p:grpSpPr>
        <p:sp>
          <p:nvSpPr>
            <p:cNvPr id="37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8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9" name="Oval 5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0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1" name="Oval 6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2" name="Oval 6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43" name="Group 55"/>
          <p:cNvGrpSpPr>
            <a:grpSpLocks/>
          </p:cNvGrpSpPr>
          <p:nvPr/>
        </p:nvGrpSpPr>
        <p:grpSpPr bwMode="auto">
          <a:xfrm>
            <a:off x="283758" y="3382714"/>
            <a:ext cx="381000" cy="381000"/>
            <a:chOff x="2078" y="1680"/>
            <a:chExt cx="1615" cy="1615"/>
          </a:xfrm>
        </p:grpSpPr>
        <p:sp>
          <p:nvSpPr>
            <p:cNvPr id="44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5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6" name="Oval 5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7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8" name="Oval 6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9" name="Oval 6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endParaRPr lang="ru-RU">
                <a:solidFill>
                  <a:srgbClr val="FFFFFF"/>
                </a:solidFill>
              </a:endParaRPr>
            </a:p>
          </p:txBody>
        </p:sp>
      </p:grp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99878047"/>
              </p:ext>
            </p:extLst>
          </p:nvPr>
        </p:nvGraphicFramePr>
        <p:xfrm>
          <a:off x="5796136" y="2383006"/>
          <a:ext cx="4176412" cy="2552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33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Олежка\Desktop\презентация\Снимок2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4977"/>
            <a:ext cx="8964488" cy="54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51635" y="258866"/>
            <a:ext cx="7391400" cy="422672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ИНФОРМАЦИОННО-МАРКЕТИНГОВАЯ ПОДДЕРЖКА </a:t>
            </a:r>
            <a:br>
              <a:rPr lang="ru-RU" sz="2800" b="1" dirty="0" smtClean="0">
                <a:latin typeface="+mn-lt"/>
              </a:rPr>
            </a:br>
            <a:endParaRPr lang="ru-RU" sz="2800" b="1" dirty="0">
              <a:latin typeface="+mn-lt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1309560"/>
            <a:ext cx="4469990" cy="3976150"/>
          </a:xfrm>
        </p:spPr>
        <p:txBody>
          <a:bodyPr/>
          <a:lstStyle/>
          <a:p>
            <a:pPr marL="0" indent="0">
              <a:lnSpc>
                <a:spcPts val="2100"/>
              </a:lnSpc>
              <a:spcAft>
                <a:spcPts val="1200"/>
              </a:spcAft>
              <a:buNone/>
            </a:pPr>
            <a:r>
              <a:rPr lang="ru-RU" sz="1600" b="1" dirty="0" smtClean="0"/>
              <a:t>Информационный ресурс                     «Мой бизнес на карте 47 региона» </a:t>
            </a:r>
            <a:r>
              <a:rPr lang="ru-RU" sz="1600" b="1" dirty="0"/>
              <a:t> </a:t>
            </a:r>
            <a:r>
              <a:rPr lang="ru-RU" sz="1600" b="1" dirty="0" smtClean="0"/>
              <a:t>               3119</a:t>
            </a:r>
            <a:r>
              <a:rPr lang="ru-RU" sz="1600" dirty="0" smtClean="0"/>
              <a:t> предприятий </a:t>
            </a:r>
            <a:r>
              <a:rPr lang="ru-RU" sz="1600" dirty="0"/>
              <a:t>малого, среднего </a:t>
            </a:r>
            <a:r>
              <a:rPr lang="ru-RU" sz="1600" dirty="0" smtClean="0"/>
              <a:t>бизнеса                                                          </a:t>
            </a:r>
            <a:r>
              <a:rPr lang="ru-RU" sz="1600" b="1" dirty="0" smtClean="0"/>
              <a:t>31</a:t>
            </a:r>
            <a:r>
              <a:rPr lang="ru-RU" sz="1600" dirty="0" smtClean="0"/>
              <a:t> организация поддержки                            </a:t>
            </a:r>
            <a:r>
              <a:rPr lang="ru-RU" sz="1600" b="1" dirty="0" smtClean="0"/>
              <a:t>242</a:t>
            </a:r>
            <a:r>
              <a:rPr lang="ru-RU" sz="1600" dirty="0" smtClean="0"/>
              <a:t> ярмарки </a:t>
            </a:r>
            <a:r>
              <a:rPr lang="ru-RU" sz="1600" dirty="0"/>
              <a:t>в Ленинградской </a:t>
            </a:r>
            <a:r>
              <a:rPr lang="ru-RU" sz="1600" dirty="0" smtClean="0"/>
              <a:t>области</a:t>
            </a:r>
          </a:p>
          <a:p>
            <a:pPr marL="0" lvl="0" indent="0">
              <a:spcBef>
                <a:spcPct val="0"/>
              </a:spcBef>
              <a:spcAft>
                <a:spcPts val="1200"/>
              </a:spcAft>
              <a:buClrTx/>
              <a:buNone/>
            </a:pPr>
            <a:r>
              <a:rPr lang="ru-RU" sz="1600" b="1" dirty="0">
                <a:solidFill>
                  <a:srgbClr val="2A4F86"/>
                </a:solidFill>
                <a:latin typeface="Arial" charset="0"/>
                <a:cs typeface="Arial" charset="0"/>
              </a:rPr>
              <a:t>Информационный ресурс </a:t>
            </a:r>
            <a:r>
              <a:rPr lang="ru-RU" sz="16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                «</a:t>
            </a:r>
            <a:r>
              <a:rPr lang="ru-RU" sz="1600" b="1" dirty="0">
                <a:solidFill>
                  <a:srgbClr val="2A4F86"/>
                </a:solidFill>
                <a:latin typeface="Arial" charset="0"/>
                <a:cs typeface="Arial" charset="0"/>
              </a:rPr>
              <a:t>Участвуй в ярмарках!» </a:t>
            </a:r>
            <a:r>
              <a:rPr lang="ru-RU" sz="16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                                     132 </a:t>
            </a:r>
            <a:r>
              <a:rPr lang="ru-RU" sz="16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организатора </a:t>
            </a:r>
            <a:r>
              <a:rPr lang="ru-RU" sz="1600" dirty="0">
                <a:solidFill>
                  <a:srgbClr val="2A4F86"/>
                </a:solidFill>
                <a:latin typeface="Arial" charset="0"/>
                <a:cs typeface="Arial" charset="0"/>
              </a:rPr>
              <a:t>ярмарок </a:t>
            </a:r>
            <a:r>
              <a:rPr lang="ru-RU" sz="16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                            </a:t>
            </a:r>
            <a:r>
              <a:rPr lang="ru-RU" sz="16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290 </a:t>
            </a:r>
            <a:r>
              <a:rPr lang="ru-RU" sz="16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товаропроизводителей </a:t>
            </a:r>
            <a:r>
              <a:rPr lang="ru-RU" sz="1600" dirty="0">
                <a:solidFill>
                  <a:srgbClr val="2A4F86"/>
                </a:solidFill>
                <a:latin typeface="Arial" charset="0"/>
                <a:cs typeface="Arial" charset="0"/>
              </a:rPr>
              <a:t>– </a:t>
            </a:r>
            <a:r>
              <a:rPr lang="ru-RU" sz="16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участников ярмарок                                                            </a:t>
            </a:r>
            <a:r>
              <a:rPr lang="ru-RU" sz="16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184 </a:t>
            </a:r>
            <a:r>
              <a:rPr lang="ru-RU" sz="16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площадки для проведения ярмарок                                                                                                                                                                          </a:t>
            </a:r>
            <a:endParaRPr lang="ru-RU" sz="1600" dirty="0"/>
          </a:p>
          <a:p>
            <a:pPr marL="0" indent="0">
              <a:lnSpc>
                <a:spcPts val="2100"/>
              </a:lnSpc>
              <a:spcAft>
                <a:spcPts val="1200"/>
              </a:spcAft>
              <a:buNone/>
            </a:pPr>
            <a:r>
              <a:rPr lang="ru-RU" sz="1600" b="1" dirty="0" smtClean="0"/>
              <a:t>                                                                                            </a:t>
            </a:r>
          </a:p>
          <a:p>
            <a:pPr lvl="1">
              <a:lnSpc>
                <a:spcPct val="80000"/>
              </a:lnSpc>
            </a:pPr>
            <a:endParaRPr lang="ru-RU" sz="2400" dirty="0" smtClean="0"/>
          </a:p>
          <a:p>
            <a:pPr marL="0" indent="0">
              <a:spcAft>
                <a:spcPts val="1200"/>
              </a:spcAft>
              <a:buNone/>
            </a:pPr>
            <a:endParaRPr lang="ru-RU" sz="2400" dirty="0"/>
          </a:p>
          <a:p>
            <a:pPr marL="0" indent="0">
              <a:spcAft>
                <a:spcPts val="1200"/>
              </a:spcAft>
              <a:buNone/>
            </a:pPr>
            <a:endParaRPr lang="ru-RU" sz="2400" dirty="0" smtClean="0"/>
          </a:p>
          <a:p>
            <a:pPr marL="0" indent="0">
              <a:spcAft>
                <a:spcPts val="1200"/>
              </a:spcAft>
              <a:buNone/>
            </a:pPr>
            <a:endParaRPr lang="ru-RU" sz="2400" dirty="0"/>
          </a:p>
          <a:p>
            <a:pPr marL="0" indent="0">
              <a:spcAft>
                <a:spcPts val="1200"/>
              </a:spcAft>
              <a:buNone/>
            </a:pPr>
            <a:endParaRPr lang="ru-RU" sz="2400" dirty="0" smtClean="0"/>
          </a:p>
          <a:p>
            <a:pPr marL="0" indent="0">
              <a:spcAft>
                <a:spcPts val="1200"/>
              </a:spcAft>
              <a:buNone/>
            </a:pPr>
            <a:endParaRPr lang="ru-RU" sz="2400" dirty="0" smtClean="0"/>
          </a:p>
        </p:txBody>
      </p:sp>
      <p:sp>
        <p:nvSpPr>
          <p:cNvPr id="5" name="Oval 4" descr="biz"/>
          <p:cNvSpPr>
            <a:spLocks noChangeArrowheads="1"/>
          </p:cNvSpPr>
          <p:nvPr/>
        </p:nvSpPr>
        <p:spPr bwMode="gray">
          <a:xfrm>
            <a:off x="7740352" y="140549"/>
            <a:ext cx="1224136" cy="918103"/>
          </a:xfrm>
          <a:prstGeom prst="ellipse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2A4F86"/>
              </a:solidFill>
            </a:endParaRPr>
          </a:p>
        </p:txBody>
      </p:sp>
      <p:grpSp>
        <p:nvGrpSpPr>
          <p:cNvPr id="13" name="Group 62"/>
          <p:cNvGrpSpPr>
            <a:grpSpLocks/>
          </p:cNvGrpSpPr>
          <p:nvPr/>
        </p:nvGrpSpPr>
        <p:grpSpPr bwMode="auto">
          <a:xfrm>
            <a:off x="1264292" y="884712"/>
            <a:ext cx="344786" cy="334516"/>
            <a:chOff x="2078" y="1680"/>
            <a:chExt cx="1615" cy="1615"/>
          </a:xfrm>
        </p:grpSpPr>
        <p:sp>
          <p:nvSpPr>
            <p:cNvPr id="21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2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3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4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5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6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580112" y="13476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Объект 1"/>
          <p:cNvSpPr txBox="1">
            <a:spLocks/>
          </p:cNvSpPr>
          <p:nvPr/>
        </p:nvSpPr>
        <p:spPr bwMode="auto">
          <a:xfrm>
            <a:off x="4572000" y="1309560"/>
            <a:ext cx="4659622" cy="367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lnSpc>
                <a:spcPts val="2100"/>
              </a:lnSpc>
              <a:spcAft>
                <a:spcPts val="1200"/>
              </a:spcAft>
              <a:buFont typeface="Wingdings" pitchFamily="2" charset="2"/>
              <a:buNone/>
            </a:pPr>
            <a:r>
              <a:rPr lang="ru-RU" sz="1600" b="1" kern="0" dirty="0" smtClean="0"/>
              <a:t>Проект «Больше закупок малому бизнесу!»                                                                           В 2018 году - 18</a:t>
            </a:r>
            <a:r>
              <a:rPr lang="ru-RU" sz="1600" kern="0" dirty="0" smtClean="0"/>
              <a:t> семинаров,                          встречи с крупнейшими заказчиками,                       «Витрина» закупок на сайте 813.</a:t>
            </a:r>
            <a:r>
              <a:rPr lang="en-US" sz="1600" kern="0" dirty="0" err="1" smtClean="0"/>
              <a:t>ru</a:t>
            </a:r>
            <a:endParaRPr lang="ru-RU" sz="1600" kern="0" dirty="0" smtClean="0"/>
          </a:p>
          <a:p>
            <a:pPr marL="0" indent="0">
              <a:lnSpc>
                <a:spcPts val="2100"/>
              </a:lnSpc>
              <a:spcAft>
                <a:spcPts val="1200"/>
              </a:spcAft>
              <a:buNone/>
            </a:pPr>
            <a:r>
              <a:rPr lang="ru-RU" sz="1600" b="1" dirty="0" smtClean="0"/>
              <a:t>Закупочные </a:t>
            </a:r>
            <a:r>
              <a:rPr lang="ru-RU" sz="1600" b="1" dirty="0"/>
              <a:t>сессии для товаропроизводителей в 2018 году </a:t>
            </a:r>
            <a:r>
              <a:rPr lang="ru-RU" sz="1600" b="1" dirty="0" smtClean="0"/>
              <a:t>– 8                    В 2017 году </a:t>
            </a:r>
            <a:r>
              <a:rPr lang="ru-RU" sz="1600" dirty="0"/>
              <a:t>участников закупочных </a:t>
            </a:r>
            <a:r>
              <a:rPr lang="ru-RU" sz="1600" dirty="0" smtClean="0"/>
              <a:t>сессий: </a:t>
            </a:r>
            <a:r>
              <a:rPr lang="ru-RU" sz="1600" dirty="0"/>
              <a:t>более </a:t>
            </a:r>
            <a:r>
              <a:rPr lang="ru-RU" sz="1600" b="1" dirty="0"/>
              <a:t>200</a:t>
            </a:r>
            <a:r>
              <a:rPr lang="ru-RU" sz="1600" dirty="0"/>
              <a:t> предприятий МСП </a:t>
            </a:r>
            <a:r>
              <a:rPr lang="ru-RU" sz="1600" dirty="0" smtClean="0"/>
              <a:t>                                        более </a:t>
            </a:r>
            <a:r>
              <a:rPr lang="ru-RU" sz="1600" b="1" dirty="0"/>
              <a:t>60</a:t>
            </a:r>
            <a:r>
              <a:rPr lang="ru-RU" sz="1600" dirty="0"/>
              <a:t> компаний-потребителей </a:t>
            </a:r>
          </a:p>
          <a:p>
            <a:pPr marL="0" lvl="0" indent="0">
              <a:spcBef>
                <a:spcPct val="0"/>
              </a:spcBef>
              <a:spcAft>
                <a:spcPts val="1200"/>
              </a:spcAft>
              <a:buClrTx/>
              <a:buNone/>
            </a:pPr>
            <a:r>
              <a:rPr lang="ru-RU" sz="16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Бизнес-миссии в другие регионы РФ</a:t>
            </a:r>
            <a:endParaRPr lang="ru-RU" sz="1600" b="1" dirty="0">
              <a:solidFill>
                <a:srgbClr val="2A4F86"/>
              </a:solidFill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endParaRPr lang="ru-RU" sz="2400" kern="0" dirty="0" smtClean="0"/>
          </a:p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endParaRPr lang="ru-RU" sz="2400" kern="0" dirty="0" smtClean="0"/>
          </a:p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endParaRPr lang="ru-RU" sz="2400" kern="0" dirty="0" smtClean="0"/>
          </a:p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endParaRPr lang="ru-RU" sz="2400" kern="0" dirty="0" smtClean="0"/>
          </a:p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endParaRPr lang="ru-RU" sz="2400" kern="0" dirty="0" smtClean="0"/>
          </a:p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endParaRPr lang="ru-RU" sz="2400" kern="0" dirty="0" smtClean="0"/>
          </a:p>
        </p:txBody>
      </p:sp>
      <p:sp>
        <p:nvSpPr>
          <p:cNvPr id="15" name="Объект 1"/>
          <p:cNvSpPr txBox="1">
            <a:spLocks/>
          </p:cNvSpPr>
          <p:nvPr/>
        </p:nvSpPr>
        <p:spPr bwMode="auto">
          <a:xfrm>
            <a:off x="1616197" y="818348"/>
            <a:ext cx="6264696" cy="32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r>
              <a:rPr lang="ru-RU" sz="2000" b="1" kern="0" dirty="0" smtClean="0">
                <a:solidFill>
                  <a:srgbClr val="FF0000"/>
                </a:solidFill>
              </a:rPr>
              <a:t>Содействие в продвижении товаров и услуг</a:t>
            </a:r>
            <a:endParaRPr lang="ru-RU" sz="2400" kern="0" dirty="0" smtClean="0"/>
          </a:p>
        </p:txBody>
      </p:sp>
    </p:spTree>
    <p:extLst>
      <p:ext uri="{BB962C8B-B14F-4D97-AF65-F5344CB8AC3E}">
        <p14:creationId xmlns:p14="http://schemas.microsoft.com/office/powerpoint/2010/main" val="428154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Олежка\Desktop\презентация\Снимок2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4977"/>
            <a:ext cx="8964488" cy="54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08980"/>
            <a:ext cx="7391400" cy="422672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ru-RU" sz="2800" b="1" dirty="0" smtClean="0">
                <a:latin typeface="+mn-lt"/>
              </a:rPr>
              <a:t> </a:t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Популяризация МСП</a:t>
            </a:r>
            <a:endParaRPr lang="ru-RU" sz="2800" b="1" dirty="0">
              <a:latin typeface="+mn-lt"/>
            </a:endParaRPr>
          </a:p>
        </p:txBody>
      </p:sp>
      <p:sp>
        <p:nvSpPr>
          <p:cNvPr id="5" name="Oval 4" descr="biz"/>
          <p:cNvSpPr>
            <a:spLocks noChangeArrowheads="1"/>
          </p:cNvSpPr>
          <p:nvPr/>
        </p:nvSpPr>
        <p:spPr bwMode="gray">
          <a:xfrm>
            <a:off x="7740352" y="140549"/>
            <a:ext cx="1224136" cy="918103"/>
          </a:xfrm>
          <a:prstGeom prst="ellipse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2A4F86"/>
              </a:solidFill>
            </a:endParaRPr>
          </a:p>
        </p:txBody>
      </p:sp>
      <p:grpSp>
        <p:nvGrpSpPr>
          <p:cNvPr id="13" name="Group 62"/>
          <p:cNvGrpSpPr>
            <a:grpSpLocks/>
          </p:cNvGrpSpPr>
          <p:nvPr/>
        </p:nvGrpSpPr>
        <p:grpSpPr bwMode="auto">
          <a:xfrm>
            <a:off x="788392" y="1303889"/>
            <a:ext cx="288032" cy="262115"/>
            <a:chOff x="2078" y="1680"/>
            <a:chExt cx="1615" cy="1615"/>
          </a:xfrm>
        </p:grpSpPr>
        <p:sp>
          <p:nvSpPr>
            <p:cNvPr id="21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2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3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4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5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6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580112" y="134761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4" name="Объект 1"/>
          <p:cNvSpPr txBox="1">
            <a:spLocks/>
          </p:cNvSpPr>
          <p:nvPr/>
        </p:nvSpPr>
        <p:spPr bwMode="auto">
          <a:xfrm>
            <a:off x="1043608" y="1226673"/>
            <a:ext cx="8424936" cy="3677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lvl="0" indent="0">
              <a:spcBef>
                <a:spcPct val="0"/>
              </a:spcBef>
              <a:spcAft>
                <a:spcPts val="1200"/>
              </a:spcAft>
              <a:buClrTx/>
              <a:buNone/>
            </a:pPr>
            <a:r>
              <a:rPr lang="ru-RU" sz="18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Конференция: «Малый и средний бизнес Ленинградской области: развитие кооперации и экспорта» </a:t>
            </a:r>
            <a:r>
              <a:rPr lang="ru-RU" sz="18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май 2018 года</a:t>
            </a:r>
          </a:p>
          <a:p>
            <a:pPr marL="0" lvl="0" indent="0">
              <a:spcBef>
                <a:spcPct val="0"/>
              </a:spcBef>
              <a:spcAft>
                <a:spcPts val="1200"/>
              </a:spcAft>
              <a:buClrTx/>
              <a:buNone/>
            </a:pPr>
            <a:r>
              <a:rPr lang="ru-RU" sz="18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Форум «Энергия Возможностей» </a:t>
            </a:r>
            <a:r>
              <a:rPr lang="ru-RU" sz="18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сентябрь 2018 года</a:t>
            </a:r>
          </a:p>
          <a:p>
            <a:pPr marL="0" lvl="0" indent="0">
              <a:spcBef>
                <a:spcPct val="0"/>
              </a:spcBef>
              <a:spcAft>
                <a:spcPts val="1200"/>
              </a:spcAft>
              <a:buClrTx/>
              <a:buNone/>
            </a:pPr>
            <a:r>
              <a:rPr lang="ru-RU" sz="18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Круглые столы, дискуссии, стратегические сессии</a:t>
            </a:r>
          </a:p>
          <a:p>
            <a:pPr marL="0" indent="0">
              <a:spcBef>
                <a:spcPct val="0"/>
              </a:spcBef>
              <a:spcAft>
                <a:spcPts val="1200"/>
              </a:spcAft>
              <a:buClrTx/>
              <a:buNone/>
            </a:pPr>
            <a:r>
              <a:rPr lang="ru-RU" sz="18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Региональные </a:t>
            </a:r>
            <a:r>
              <a:rPr lang="ru-RU" sz="1800" b="1" dirty="0">
                <a:solidFill>
                  <a:srgbClr val="2A4F86"/>
                </a:solidFill>
                <a:latin typeface="Arial" charset="0"/>
                <a:cs typeface="Arial" charset="0"/>
              </a:rPr>
              <a:t>и всероссийские конкурсы  </a:t>
            </a:r>
            <a:r>
              <a:rPr lang="ru-RU" sz="18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                                                                 </a:t>
            </a:r>
            <a:r>
              <a:rPr lang="ru-RU" sz="18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Бизнес-марафон 2017:                                                                                                                  </a:t>
            </a:r>
            <a:r>
              <a:rPr lang="ru-RU" sz="18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7</a:t>
            </a:r>
            <a:r>
              <a:rPr lang="ru-RU" sz="18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 </a:t>
            </a:r>
            <a:r>
              <a:rPr lang="ru-RU" sz="1800" dirty="0">
                <a:solidFill>
                  <a:srgbClr val="2A4F86"/>
                </a:solidFill>
                <a:latin typeface="Arial" charset="0"/>
                <a:cs typeface="Arial" charset="0"/>
              </a:rPr>
              <a:t>региональных конкурсов среди предприятий </a:t>
            </a:r>
            <a:r>
              <a:rPr lang="ru-RU" sz="18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МСП                                                        </a:t>
            </a:r>
            <a:r>
              <a:rPr lang="ru-RU" sz="1800" b="1" dirty="0">
                <a:solidFill>
                  <a:srgbClr val="2A4F86"/>
                </a:solidFill>
                <a:latin typeface="Arial" charset="0"/>
                <a:cs typeface="Arial" charset="0"/>
              </a:rPr>
              <a:t>59</a:t>
            </a:r>
            <a:r>
              <a:rPr lang="ru-RU" sz="1800" dirty="0">
                <a:solidFill>
                  <a:srgbClr val="2A4F86"/>
                </a:solidFill>
                <a:latin typeface="Arial" charset="0"/>
                <a:cs typeface="Arial" charset="0"/>
              </a:rPr>
              <a:t> </a:t>
            </a:r>
            <a:r>
              <a:rPr lang="ru-RU" sz="18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участников                                                                                                                         </a:t>
            </a:r>
            <a:r>
              <a:rPr lang="ru-RU" sz="1800" b="1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17</a:t>
            </a:r>
            <a:r>
              <a:rPr lang="ru-RU" sz="1800" dirty="0" smtClean="0">
                <a:solidFill>
                  <a:srgbClr val="2A4F86"/>
                </a:solidFill>
                <a:latin typeface="Arial" charset="0"/>
                <a:cs typeface="Arial" charset="0"/>
              </a:rPr>
              <a:t> денежных грантов </a:t>
            </a:r>
            <a:r>
              <a:rPr lang="ru-RU" sz="1800" dirty="0">
                <a:solidFill>
                  <a:srgbClr val="2A4F86"/>
                </a:solidFill>
                <a:latin typeface="Arial" charset="0"/>
                <a:cs typeface="Arial" charset="0"/>
              </a:rPr>
              <a:t>победителям и призерам </a:t>
            </a:r>
            <a:endParaRPr lang="ru-RU" sz="2400" kern="0" dirty="0" smtClean="0"/>
          </a:p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endParaRPr lang="ru-RU" sz="2400" kern="0" dirty="0" smtClean="0"/>
          </a:p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endParaRPr lang="ru-RU" sz="2400" kern="0" dirty="0" smtClean="0"/>
          </a:p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endParaRPr lang="ru-RU" sz="2400" kern="0" dirty="0" smtClean="0"/>
          </a:p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endParaRPr lang="ru-RU" sz="2400" kern="0" dirty="0" smtClean="0"/>
          </a:p>
          <a:p>
            <a:pPr marL="0" indent="0">
              <a:spcAft>
                <a:spcPts val="1200"/>
              </a:spcAft>
              <a:buFont typeface="Wingdings" pitchFamily="2" charset="2"/>
              <a:buNone/>
            </a:pPr>
            <a:endParaRPr lang="ru-RU" sz="2400" kern="0" dirty="0" smtClean="0"/>
          </a:p>
        </p:txBody>
      </p:sp>
      <p:grpSp>
        <p:nvGrpSpPr>
          <p:cNvPr id="17" name="Group 62"/>
          <p:cNvGrpSpPr>
            <a:grpSpLocks/>
          </p:cNvGrpSpPr>
          <p:nvPr/>
        </p:nvGrpSpPr>
        <p:grpSpPr bwMode="auto">
          <a:xfrm>
            <a:off x="786247" y="1991911"/>
            <a:ext cx="288032" cy="262115"/>
            <a:chOff x="2078" y="1680"/>
            <a:chExt cx="1615" cy="1615"/>
          </a:xfrm>
        </p:grpSpPr>
        <p:sp>
          <p:nvSpPr>
            <p:cNvPr id="18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19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0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7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8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9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30" name="Group 62"/>
          <p:cNvGrpSpPr>
            <a:grpSpLocks/>
          </p:cNvGrpSpPr>
          <p:nvPr/>
        </p:nvGrpSpPr>
        <p:grpSpPr bwMode="auto">
          <a:xfrm>
            <a:off x="776934" y="2821855"/>
            <a:ext cx="288032" cy="262115"/>
            <a:chOff x="2078" y="1680"/>
            <a:chExt cx="1615" cy="1615"/>
          </a:xfrm>
        </p:grpSpPr>
        <p:sp>
          <p:nvSpPr>
            <p:cNvPr id="31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2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3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4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5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6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37" name="Group 62"/>
          <p:cNvGrpSpPr>
            <a:grpSpLocks/>
          </p:cNvGrpSpPr>
          <p:nvPr/>
        </p:nvGrpSpPr>
        <p:grpSpPr bwMode="auto">
          <a:xfrm>
            <a:off x="780371" y="2422047"/>
            <a:ext cx="288032" cy="262115"/>
            <a:chOff x="2078" y="1680"/>
            <a:chExt cx="1615" cy="1615"/>
          </a:xfrm>
        </p:grpSpPr>
        <p:sp>
          <p:nvSpPr>
            <p:cNvPr id="38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9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0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1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2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3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439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Олежка\Desktop\презентация\Снимок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28" y="617725"/>
            <a:ext cx="8964488" cy="54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14635"/>
            <a:ext cx="7391400" cy="422672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ИНФОРМАЦИОННО-МАРКЕТИНГОВАЯ ПОДДЕРЖКА </a:t>
            </a:r>
            <a:br>
              <a:rPr lang="ru-RU" sz="2800" b="1" dirty="0" smtClean="0">
                <a:latin typeface="+mn-lt"/>
              </a:rPr>
            </a:br>
            <a:endParaRPr lang="ru-RU" sz="2800" b="1" dirty="0">
              <a:latin typeface="+mn-lt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65669" y="1157374"/>
            <a:ext cx="8271458" cy="3790640"/>
          </a:xfrm>
        </p:spPr>
        <p:txBody>
          <a:bodyPr/>
          <a:lstStyle/>
          <a:p>
            <a:pPr marL="0" indent="0">
              <a:lnSpc>
                <a:spcPts val="2500"/>
              </a:lnSpc>
              <a:spcAft>
                <a:spcPts val="1200"/>
              </a:spcAft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Информирование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en-US" sz="2400" b="1" dirty="0" smtClean="0"/>
              <a:t>                                                       </a:t>
            </a:r>
            <a:endParaRPr lang="ru-RU" sz="2400" b="1" dirty="0" smtClean="0"/>
          </a:p>
          <a:p>
            <a:pPr marL="0" indent="0">
              <a:lnSpc>
                <a:spcPts val="2500"/>
              </a:lnSpc>
              <a:spcAft>
                <a:spcPts val="1200"/>
              </a:spcAft>
              <a:buNone/>
            </a:pPr>
            <a:r>
              <a:rPr lang="ru-RU" sz="2400" b="1" dirty="0" smtClean="0"/>
              <a:t>Интернет-ресурсы</a:t>
            </a:r>
            <a:r>
              <a:rPr lang="ru-RU" sz="2400" dirty="0" smtClean="0"/>
              <a:t> – </a:t>
            </a:r>
            <a:r>
              <a:rPr lang="en-US" sz="2400" dirty="0" smtClean="0"/>
              <a:t>lenoblinvest.ru   small.lenobl.ru   813.ru</a:t>
            </a:r>
            <a:r>
              <a:rPr lang="ru-RU" sz="2400" dirty="0" smtClean="0"/>
              <a:t>, группы в социальных сетях, сайты администраций МО и организаций поддержки</a:t>
            </a:r>
          </a:p>
          <a:p>
            <a:pPr marL="0" indent="0">
              <a:lnSpc>
                <a:spcPts val="2500"/>
              </a:lnSpc>
              <a:spcAft>
                <a:spcPts val="1200"/>
              </a:spcAft>
              <a:buNone/>
            </a:pPr>
            <a:r>
              <a:rPr lang="ru-RU" sz="2400" b="1" dirty="0" smtClean="0"/>
              <a:t>Бизнес-Навигатор</a:t>
            </a:r>
            <a:r>
              <a:rPr lang="ru-RU" sz="2400" dirty="0" smtClean="0"/>
              <a:t> – портал информационных сервисов Корпорации МСП</a:t>
            </a:r>
            <a:endParaRPr lang="en-US" sz="2400" dirty="0" smtClean="0"/>
          </a:p>
          <a:p>
            <a:pPr marL="0" indent="0">
              <a:lnSpc>
                <a:spcPts val="2500"/>
              </a:lnSpc>
              <a:spcAft>
                <a:spcPts val="1200"/>
              </a:spcAft>
              <a:buNone/>
            </a:pPr>
            <a:r>
              <a:rPr lang="ru-RU" sz="2400" b="1" dirty="0" smtClean="0"/>
              <a:t>СМИ</a:t>
            </a:r>
            <a:r>
              <a:rPr lang="ru-RU" sz="2400" dirty="0" smtClean="0"/>
              <a:t> – печатные издания, телевидение, радио</a:t>
            </a:r>
          </a:p>
          <a:p>
            <a:pPr marL="0" indent="0">
              <a:lnSpc>
                <a:spcPts val="2500"/>
              </a:lnSpc>
              <a:spcAft>
                <a:spcPts val="1200"/>
              </a:spcAft>
              <a:buNone/>
            </a:pPr>
            <a:r>
              <a:rPr lang="ru-RU" sz="2400" b="1" dirty="0" smtClean="0"/>
              <a:t>Информационно-справочные материалы </a:t>
            </a:r>
            <a:r>
              <a:rPr lang="ru-RU" sz="2400" dirty="0" smtClean="0"/>
              <a:t>– листовки, буклеты, презентации, стенды</a:t>
            </a:r>
          </a:p>
          <a:p>
            <a:pPr marL="0" indent="0">
              <a:spcAft>
                <a:spcPts val="1200"/>
              </a:spcAft>
              <a:buNone/>
            </a:pPr>
            <a:endParaRPr lang="ru-RU" sz="2400" dirty="0" smtClean="0"/>
          </a:p>
        </p:txBody>
      </p:sp>
      <p:sp>
        <p:nvSpPr>
          <p:cNvPr id="5" name="Oval 4" descr="biz"/>
          <p:cNvSpPr>
            <a:spLocks noChangeArrowheads="1"/>
          </p:cNvSpPr>
          <p:nvPr/>
        </p:nvSpPr>
        <p:spPr bwMode="gray">
          <a:xfrm>
            <a:off x="7645057" y="141479"/>
            <a:ext cx="1446410" cy="1134127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2A4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88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Заголовок 1"/>
          <p:cNvSpPr>
            <a:spLocks noGrp="1"/>
          </p:cNvSpPr>
          <p:nvPr>
            <p:ph type="title"/>
          </p:nvPr>
        </p:nvSpPr>
        <p:spPr>
          <a:xfrm>
            <a:off x="35496" y="342901"/>
            <a:ext cx="7817296" cy="422672"/>
          </a:xfrm>
        </p:spPr>
        <p:txBody>
          <a:bodyPr/>
          <a:lstStyle/>
          <a:p>
            <a:r>
              <a:rPr lang="ru-RU" sz="2800" b="1" dirty="0" smtClean="0">
                <a:latin typeface="+mn-lt"/>
              </a:rPr>
              <a:t>БИЗНЕС-НАВИГАТОР МСП</a:t>
            </a:r>
            <a:endParaRPr lang="ru-RU" sz="2800" b="1" dirty="0">
              <a:latin typeface="+mn-lt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5" y="1011771"/>
            <a:ext cx="5455229" cy="332451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04" y="987574"/>
            <a:ext cx="2686422" cy="99799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07504" y="1923678"/>
            <a:ext cx="3528392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            </a:t>
            </a:r>
            <a:r>
              <a:rPr lang="ru-RU" sz="2400" b="1" dirty="0" smtClean="0"/>
              <a:t>ОХВАТ</a:t>
            </a:r>
          </a:p>
          <a:p>
            <a:pPr>
              <a:lnSpc>
                <a:spcPts val="2500"/>
              </a:lnSpc>
            </a:pPr>
            <a:r>
              <a:rPr lang="ru-RU" sz="2000" b="1" dirty="0" smtClean="0"/>
              <a:t>171 </a:t>
            </a:r>
            <a:r>
              <a:rPr lang="ru-RU" sz="2000" dirty="0" smtClean="0"/>
              <a:t>город</a:t>
            </a:r>
          </a:p>
          <a:p>
            <a:pPr>
              <a:lnSpc>
                <a:spcPts val="2500"/>
              </a:lnSpc>
            </a:pPr>
            <a:r>
              <a:rPr lang="ru-RU" sz="2000" b="1" dirty="0" smtClean="0"/>
              <a:t>90 </a:t>
            </a:r>
            <a:r>
              <a:rPr lang="ru-RU" sz="2000" dirty="0" smtClean="0"/>
              <a:t>видов бизнеса                  в сфере городского  сервиса</a:t>
            </a:r>
            <a:r>
              <a:rPr lang="ru-RU" sz="2000" dirty="0"/>
              <a:t> </a:t>
            </a:r>
            <a:r>
              <a:rPr lang="ru-RU" sz="2000" dirty="0" smtClean="0"/>
              <a:t>более                  </a:t>
            </a:r>
            <a:r>
              <a:rPr lang="ru-RU" sz="2000" b="1" dirty="0" smtClean="0"/>
              <a:t>300</a:t>
            </a:r>
            <a:r>
              <a:rPr lang="ru-RU" sz="2000" dirty="0" smtClean="0"/>
              <a:t> примерных            бизнес-планов</a:t>
            </a:r>
          </a:p>
          <a:p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-540568" y="4299942"/>
            <a:ext cx="1034286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2017 год – город Гатчина включен в систему</a:t>
            </a:r>
          </a:p>
          <a:p>
            <a:pPr algn="ctr"/>
            <a:r>
              <a:rPr lang="ru-RU" sz="2000" b="1" dirty="0" smtClean="0">
                <a:solidFill>
                  <a:srgbClr val="2A4F86"/>
                </a:solidFill>
              </a:rPr>
              <a:t>2017-2018 год – сбор данных для включения 3 моногородов ЛО</a:t>
            </a:r>
            <a:endParaRPr lang="ru-RU" sz="2000" b="1" dirty="0">
              <a:solidFill>
                <a:srgbClr val="2A4F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2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5" name="WordArt 5"/>
          <p:cNvSpPr>
            <a:spLocks noChangeArrowheads="1" noChangeShapeType="1" noTextEdit="1"/>
          </p:cNvSpPr>
          <p:nvPr/>
        </p:nvSpPr>
        <p:spPr bwMode="gray">
          <a:xfrm>
            <a:off x="1962150" y="681540"/>
            <a:ext cx="5689600" cy="594122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hlink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Спасибо за внимание!</a:t>
            </a:r>
          </a:p>
        </p:txBody>
      </p:sp>
      <p:sp>
        <p:nvSpPr>
          <p:cNvPr id="32770" name="Oval 4" descr="biz"/>
          <p:cNvSpPr>
            <a:spLocks noChangeArrowheads="1"/>
          </p:cNvSpPr>
          <p:nvPr/>
        </p:nvSpPr>
        <p:spPr bwMode="gray">
          <a:xfrm>
            <a:off x="4375150" y="4299942"/>
            <a:ext cx="863600" cy="670322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Олежка\Desktop\презентация\Снимок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28" y="617725"/>
            <a:ext cx="8964488" cy="54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14635"/>
            <a:ext cx="7391400" cy="422672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ru-RU" sz="2800" b="1" dirty="0">
                <a:latin typeface="+mn-lt"/>
              </a:rPr>
              <a:t>Малый, средний бизнес </a:t>
            </a: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r>
              <a:rPr lang="ru-RU" sz="2800" b="1" dirty="0" smtClean="0">
                <a:latin typeface="+mn-lt"/>
              </a:rPr>
              <a:t>Ленинградской </a:t>
            </a:r>
            <a:r>
              <a:rPr lang="ru-RU" sz="2800" b="1" dirty="0">
                <a:latin typeface="+mn-lt"/>
              </a:rPr>
              <a:t>области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09759" y="1441285"/>
            <a:ext cx="8408484" cy="3395727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Занято на предприятиях МСП – </a:t>
            </a:r>
            <a:r>
              <a:rPr lang="ru-RU" sz="2400" b="1" dirty="0" smtClean="0">
                <a:solidFill>
                  <a:srgbClr val="FF0000"/>
                </a:solidFill>
              </a:rPr>
              <a:t>198,3 </a:t>
            </a:r>
            <a:r>
              <a:rPr lang="ru-RU" sz="2400" b="1" dirty="0" err="1" smtClean="0">
                <a:solidFill>
                  <a:srgbClr val="FF0000"/>
                </a:solidFill>
              </a:rPr>
              <a:t>тыс.чел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Доля работников, занятых на предприятиях МСП,               в численности работников                                               всех предприятий                                                                     Ленинградской области</a:t>
            </a:r>
          </a:p>
        </p:txBody>
      </p:sp>
      <p:sp>
        <p:nvSpPr>
          <p:cNvPr id="5" name="Oval 4" descr="biz"/>
          <p:cNvSpPr>
            <a:spLocks noChangeArrowheads="1"/>
          </p:cNvSpPr>
          <p:nvPr/>
        </p:nvSpPr>
        <p:spPr bwMode="gray">
          <a:xfrm>
            <a:off x="7645057" y="141479"/>
            <a:ext cx="1446410" cy="1134127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2A4F86"/>
              </a:solidFill>
            </a:endParaRPr>
          </a:p>
        </p:txBody>
      </p:sp>
      <p:grpSp>
        <p:nvGrpSpPr>
          <p:cNvPr id="29" name="Group 62"/>
          <p:cNvGrpSpPr>
            <a:grpSpLocks/>
          </p:cNvGrpSpPr>
          <p:nvPr/>
        </p:nvGrpSpPr>
        <p:grpSpPr bwMode="auto">
          <a:xfrm>
            <a:off x="302335" y="1491630"/>
            <a:ext cx="381000" cy="381000"/>
            <a:chOff x="2078" y="1680"/>
            <a:chExt cx="1615" cy="1615"/>
          </a:xfrm>
        </p:grpSpPr>
        <p:sp>
          <p:nvSpPr>
            <p:cNvPr id="30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1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2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3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4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5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36" name="Group 55"/>
          <p:cNvGrpSpPr>
            <a:grpSpLocks/>
          </p:cNvGrpSpPr>
          <p:nvPr/>
        </p:nvGrpSpPr>
        <p:grpSpPr bwMode="auto">
          <a:xfrm>
            <a:off x="303345" y="2355726"/>
            <a:ext cx="381000" cy="381000"/>
            <a:chOff x="2078" y="1680"/>
            <a:chExt cx="1615" cy="1615"/>
          </a:xfrm>
        </p:grpSpPr>
        <p:sp>
          <p:nvSpPr>
            <p:cNvPr id="37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8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9" name="Oval 5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0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1" name="Oval 6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2" name="Oval 6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690706488"/>
              </p:ext>
            </p:extLst>
          </p:nvPr>
        </p:nvGraphicFramePr>
        <p:xfrm>
          <a:off x="5076056" y="2449732"/>
          <a:ext cx="4176412" cy="2552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1412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Олежка\Desktop\презентация\Снимок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28" y="617725"/>
            <a:ext cx="8964488" cy="54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14635"/>
            <a:ext cx="7391400" cy="422672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ru-RU" sz="2800" b="1" dirty="0" smtClean="0">
                <a:latin typeface="+mn-lt"/>
              </a:rPr>
              <a:t>ВИДЫ ПОДДЕРЖКИ                                    МАЛОГО, СРЕДНЕГО БИЗНЕСА В ЛО</a:t>
            </a:r>
            <a:endParaRPr lang="ru-RU" sz="2800" b="1" dirty="0">
              <a:latin typeface="+mn-lt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2983" y="771550"/>
            <a:ext cx="8154144" cy="3869060"/>
          </a:xfrm>
        </p:spPr>
        <p:txBody>
          <a:bodyPr/>
          <a:lstStyle/>
          <a:p>
            <a:pPr marL="0" indent="0">
              <a:buNone/>
            </a:pPr>
            <a:endParaRPr lang="ru-RU" sz="2400" b="1" dirty="0" smtClean="0"/>
          </a:p>
          <a:p>
            <a:pPr marL="0" indent="0">
              <a:lnSpc>
                <a:spcPts val="2300"/>
              </a:lnSpc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ФИНАНСОВАЯ ПОДДЕРЖКА</a:t>
            </a:r>
          </a:p>
          <a:p>
            <a:pPr marL="0" indent="0">
              <a:lnSpc>
                <a:spcPts val="2300"/>
              </a:lnSpc>
              <a:buNone/>
            </a:pPr>
            <a:r>
              <a:rPr lang="ru-RU" sz="2400" dirty="0" smtClean="0"/>
              <a:t>– </a:t>
            </a:r>
            <a:r>
              <a:rPr lang="ru-RU" sz="2000" dirty="0"/>
              <a:t>Налоговые </a:t>
            </a:r>
            <a:r>
              <a:rPr lang="ru-RU" sz="2000" dirty="0" smtClean="0"/>
              <a:t>льготы </a:t>
            </a:r>
          </a:p>
          <a:p>
            <a:pPr marL="0" indent="0">
              <a:lnSpc>
                <a:spcPts val="2300"/>
              </a:lnSpc>
              <a:buNone/>
            </a:pPr>
            <a:r>
              <a:rPr lang="ru-RU" sz="2000" dirty="0"/>
              <a:t>– </a:t>
            </a:r>
            <a:r>
              <a:rPr lang="ru-RU" sz="2000" dirty="0" smtClean="0"/>
              <a:t>Субсидии предпринимателям, организациям поддержки,     муниципальным образованиям</a:t>
            </a:r>
          </a:p>
          <a:p>
            <a:pPr marL="0" indent="0">
              <a:lnSpc>
                <a:spcPts val="2300"/>
              </a:lnSpc>
              <a:buNone/>
            </a:pPr>
            <a:r>
              <a:rPr lang="ru-RU" sz="2000" dirty="0" smtClean="0"/>
              <a:t>– Микрозаймы</a:t>
            </a:r>
            <a:r>
              <a:rPr lang="ru-RU" sz="2000" dirty="0"/>
              <a:t>, поручительства, тендерные </a:t>
            </a:r>
            <a:r>
              <a:rPr lang="ru-RU" sz="2000" dirty="0" smtClean="0"/>
              <a:t>займы</a:t>
            </a:r>
          </a:p>
          <a:p>
            <a:pPr marL="0" indent="0">
              <a:lnSpc>
                <a:spcPts val="2300"/>
              </a:lnSpc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ИМУЩЕСТВЕННАЯ ПОДДЕРЖКА</a:t>
            </a:r>
            <a:r>
              <a:rPr lang="ru-RU" sz="2400" b="1" dirty="0" smtClean="0"/>
              <a:t>	</a:t>
            </a:r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ru-RU" sz="2000" dirty="0" smtClean="0"/>
              <a:t>Передача в аренду и в собственность государственного и муниципального имущества </a:t>
            </a:r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КОНСУЛЬТАЦИОННАЯ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ПОДДЕРЖКА</a:t>
            </a:r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ru-RU" sz="2000" dirty="0" smtClean="0"/>
              <a:t>Консультации в организациях поддержки</a:t>
            </a:r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ru-RU" sz="2000" dirty="0" smtClean="0"/>
              <a:t>Консультации профильных экспертов</a:t>
            </a:r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ru-RU" sz="2000" dirty="0" smtClean="0"/>
              <a:t>Обучение предпринимателей</a:t>
            </a:r>
          </a:p>
        </p:txBody>
      </p:sp>
      <p:sp>
        <p:nvSpPr>
          <p:cNvPr id="5" name="Oval 4" descr="biz"/>
          <p:cNvSpPr>
            <a:spLocks noChangeArrowheads="1"/>
          </p:cNvSpPr>
          <p:nvPr/>
        </p:nvSpPr>
        <p:spPr bwMode="gray">
          <a:xfrm>
            <a:off x="7645057" y="141479"/>
            <a:ext cx="1446410" cy="1134127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2A4F86"/>
              </a:solidFill>
            </a:endParaRPr>
          </a:p>
        </p:txBody>
      </p:sp>
      <p:grpSp>
        <p:nvGrpSpPr>
          <p:cNvPr id="29" name="Group 62"/>
          <p:cNvGrpSpPr>
            <a:grpSpLocks/>
          </p:cNvGrpSpPr>
          <p:nvPr/>
        </p:nvGrpSpPr>
        <p:grpSpPr bwMode="auto">
          <a:xfrm>
            <a:off x="301983" y="1203598"/>
            <a:ext cx="381000" cy="381000"/>
            <a:chOff x="2078" y="1680"/>
            <a:chExt cx="1615" cy="1615"/>
          </a:xfrm>
        </p:grpSpPr>
        <p:sp>
          <p:nvSpPr>
            <p:cNvPr id="30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1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2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3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4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5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36" name="Group 55"/>
          <p:cNvGrpSpPr>
            <a:grpSpLocks/>
          </p:cNvGrpSpPr>
          <p:nvPr/>
        </p:nvGrpSpPr>
        <p:grpSpPr bwMode="auto">
          <a:xfrm>
            <a:off x="349129" y="2931790"/>
            <a:ext cx="381000" cy="381000"/>
            <a:chOff x="2078" y="1680"/>
            <a:chExt cx="1615" cy="1615"/>
          </a:xfrm>
        </p:grpSpPr>
        <p:sp>
          <p:nvSpPr>
            <p:cNvPr id="37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8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9" name="Oval 5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0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1" name="Oval 6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2" name="Oval 6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43" name="Group 55"/>
          <p:cNvGrpSpPr>
            <a:grpSpLocks/>
          </p:cNvGrpSpPr>
          <p:nvPr/>
        </p:nvGrpSpPr>
        <p:grpSpPr bwMode="auto">
          <a:xfrm>
            <a:off x="343504" y="3846934"/>
            <a:ext cx="381000" cy="381000"/>
            <a:chOff x="2078" y="1680"/>
            <a:chExt cx="1615" cy="1615"/>
          </a:xfrm>
        </p:grpSpPr>
        <p:sp>
          <p:nvSpPr>
            <p:cNvPr id="44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5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6" name="Oval 5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7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8" name="Oval 6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9" name="Oval 6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endParaRPr lang="ru-RU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985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Олежка\Desktop\презентация\Снимок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28" y="617725"/>
            <a:ext cx="8964488" cy="54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514635"/>
            <a:ext cx="7391400" cy="422672"/>
          </a:xfrm>
        </p:spPr>
        <p:txBody>
          <a:bodyPr/>
          <a:lstStyle/>
          <a:p>
            <a:pPr marL="0" indent="0">
              <a:lnSpc>
                <a:spcPct val="80000"/>
              </a:lnSpc>
            </a:pPr>
            <a:r>
              <a:rPr lang="ru-RU" sz="2800" b="1" dirty="0" smtClean="0">
                <a:latin typeface="+mn-lt"/>
              </a:rPr>
              <a:t>ВИДЫ ПОДДЕРЖКИ                                    МАЛОГО, СРЕДНЕГО БИЗНЕСА В ЛО</a:t>
            </a:r>
            <a:endParaRPr lang="ru-RU" sz="2800" b="1" dirty="0">
              <a:latin typeface="+mn-lt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2983" y="843558"/>
            <a:ext cx="8154144" cy="4299942"/>
          </a:xfrm>
        </p:spPr>
        <p:txBody>
          <a:bodyPr/>
          <a:lstStyle/>
          <a:p>
            <a:pPr marL="0" indent="0">
              <a:lnSpc>
                <a:spcPts val="2300"/>
              </a:lnSpc>
              <a:buNone/>
            </a:pPr>
            <a:endParaRPr lang="ru-RU" sz="2400" b="1" dirty="0" smtClean="0"/>
          </a:p>
          <a:p>
            <a:pPr marL="0" indent="0">
              <a:lnSpc>
                <a:spcPts val="2300"/>
              </a:lnSpc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ПРАВОВАЯ  ПОДДЕРЖКА</a:t>
            </a:r>
          </a:p>
          <a:p>
            <a:pPr marL="0" indent="0">
              <a:lnSpc>
                <a:spcPts val="2300"/>
              </a:lnSpc>
              <a:buNone/>
            </a:pPr>
            <a:r>
              <a:rPr lang="ru-RU" sz="2000" dirty="0" smtClean="0"/>
              <a:t>– Консультации предпринимателей</a:t>
            </a:r>
          </a:p>
          <a:p>
            <a:pPr marL="0" indent="0">
              <a:lnSpc>
                <a:spcPts val="2300"/>
              </a:lnSpc>
              <a:buNone/>
            </a:pPr>
            <a:r>
              <a:rPr lang="ru-RU" sz="2000" dirty="0" smtClean="0"/>
              <a:t>– Семинары «В защиту бизнеса»</a:t>
            </a:r>
          </a:p>
          <a:p>
            <a:pPr marL="0" indent="0">
              <a:lnSpc>
                <a:spcPts val="2300"/>
              </a:lnSpc>
              <a:buNone/>
            </a:pPr>
            <a:r>
              <a:rPr lang="ru-RU" sz="2000" dirty="0" smtClean="0"/>
              <a:t>– База правовых решений Корпорации МСП</a:t>
            </a:r>
          </a:p>
          <a:p>
            <a:pPr marL="0" indent="0">
              <a:lnSpc>
                <a:spcPts val="2300"/>
              </a:lnSpc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ИНФОРМАЦИОННО-МАРКЕТИНГОВАЯ ПОДДЕРЖКА</a:t>
            </a:r>
            <a:endParaRPr lang="ru-RU" sz="2400" b="1" dirty="0">
              <a:solidFill>
                <a:srgbClr val="FF0000"/>
              </a:solidFill>
            </a:endParaRPr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– </a:t>
            </a:r>
            <a:r>
              <a:rPr lang="ru-RU" sz="2000" b="1" dirty="0" smtClean="0">
                <a:solidFill>
                  <a:srgbClr val="00B050"/>
                </a:solidFill>
              </a:rPr>
              <a:t>Информирование:</a:t>
            </a:r>
            <a:r>
              <a:rPr lang="ru-RU" sz="2000" dirty="0" smtClean="0"/>
              <a:t> </a:t>
            </a:r>
            <a:r>
              <a:rPr lang="ru-RU" sz="2000" dirty="0" err="1" smtClean="0"/>
              <a:t>интернет-ресурсы</a:t>
            </a:r>
            <a:r>
              <a:rPr lang="ru-RU" sz="2000" dirty="0" smtClean="0"/>
              <a:t>, СМИ, информационные и презентационные материалы</a:t>
            </a:r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00B050"/>
                </a:solidFill>
              </a:rPr>
              <a:t>– </a:t>
            </a:r>
            <a:r>
              <a:rPr lang="ru-RU" sz="2000" b="1" dirty="0" smtClean="0">
                <a:solidFill>
                  <a:srgbClr val="00B050"/>
                </a:solidFill>
              </a:rPr>
              <a:t>Содействие в продвижении товаров и услуг:</a:t>
            </a:r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ru-RU" sz="2000" dirty="0" smtClean="0"/>
              <a:t>Проект «Больше закупок – малому бизнесу»</a:t>
            </a:r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ru-RU" sz="2000" dirty="0" err="1" smtClean="0"/>
              <a:t>Информресурсы</a:t>
            </a:r>
            <a:r>
              <a:rPr lang="ru-RU" sz="2000" dirty="0" smtClean="0"/>
              <a:t> «Мой бизнес на карте 47 региона», «Участвуй в ярмарках»</a:t>
            </a:r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ru-RU" sz="2000" dirty="0" smtClean="0"/>
              <a:t>Закупочные сессии, бизнес-миссии в регионы</a:t>
            </a:r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endParaRPr lang="ru-RU" sz="2400" dirty="0" smtClean="0"/>
          </a:p>
          <a:p>
            <a:pPr marL="0" indent="0">
              <a:lnSpc>
                <a:spcPts val="2300"/>
              </a:lnSpc>
              <a:spcBef>
                <a:spcPts val="0"/>
              </a:spcBef>
              <a:buNone/>
            </a:pPr>
            <a:r>
              <a:rPr lang="ru-RU" sz="2400" dirty="0" smtClean="0"/>
              <a:t> </a:t>
            </a:r>
          </a:p>
        </p:txBody>
      </p:sp>
      <p:sp>
        <p:nvSpPr>
          <p:cNvPr id="5" name="Oval 4" descr="biz"/>
          <p:cNvSpPr>
            <a:spLocks noChangeArrowheads="1"/>
          </p:cNvSpPr>
          <p:nvPr/>
        </p:nvSpPr>
        <p:spPr bwMode="gray">
          <a:xfrm>
            <a:off x="7645057" y="141479"/>
            <a:ext cx="1446410" cy="1134127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2A4F86"/>
              </a:solidFill>
            </a:endParaRPr>
          </a:p>
        </p:txBody>
      </p:sp>
      <p:grpSp>
        <p:nvGrpSpPr>
          <p:cNvPr id="21" name="Group 62"/>
          <p:cNvGrpSpPr>
            <a:grpSpLocks/>
          </p:cNvGrpSpPr>
          <p:nvPr/>
        </p:nvGrpSpPr>
        <p:grpSpPr bwMode="auto">
          <a:xfrm>
            <a:off x="374576" y="1182638"/>
            <a:ext cx="381000" cy="381000"/>
            <a:chOff x="2078" y="1680"/>
            <a:chExt cx="1615" cy="1615"/>
          </a:xfrm>
        </p:grpSpPr>
        <p:sp>
          <p:nvSpPr>
            <p:cNvPr id="22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3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4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5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6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27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28" name="Group 55"/>
          <p:cNvGrpSpPr>
            <a:grpSpLocks/>
          </p:cNvGrpSpPr>
          <p:nvPr/>
        </p:nvGrpSpPr>
        <p:grpSpPr bwMode="auto">
          <a:xfrm>
            <a:off x="369987" y="2643758"/>
            <a:ext cx="381000" cy="381000"/>
            <a:chOff x="2078" y="1680"/>
            <a:chExt cx="1615" cy="1615"/>
          </a:xfrm>
        </p:grpSpPr>
        <p:sp>
          <p:nvSpPr>
            <p:cNvPr id="29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0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1" name="Oval 5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2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3" name="Oval 6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4" name="Oval 61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088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Олежка\Desktop\презентация\Снимок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384820"/>
            <a:ext cx="8964488" cy="54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extBox 45"/>
          <p:cNvSpPr txBox="1"/>
          <p:nvPr/>
        </p:nvSpPr>
        <p:spPr>
          <a:xfrm>
            <a:off x="467544" y="260891"/>
            <a:ext cx="9108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ФИНАНСИРОВАНИЕ МЕРОПРИЯТИЙ </a:t>
            </a:r>
            <a:endParaRPr lang="ru-RU" sz="2000" b="1" dirty="0" smtClean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ПО </a:t>
            </a:r>
            <a:r>
              <a:rPr lang="ru-RU" sz="2000" b="1" dirty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ПОДДЕРЖКЕ </a:t>
            </a:r>
            <a:r>
              <a:rPr lang="ru-RU" sz="2000" b="1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МСП</a:t>
            </a:r>
            <a:endParaRPr lang="ru-RU" sz="2000" b="1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7005428" y="1691806"/>
            <a:ext cx="3674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000" b="1" i="0" u="none" strike="noStrike" kern="1200" baseline="0">
                <a:solidFill>
                  <a:srgbClr val="006666"/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sz="2000" dirty="0" smtClean="0">
                <a:solidFill>
                  <a:schemeClr val="bg1"/>
                </a:solidFill>
                <a:latin typeface="+mj-lt"/>
              </a:rPr>
              <a:t>7</a:t>
            </a:r>
            <a:endParaRPr lang="en-US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Oval 4" descr="biz"/>
          <p:cNvSpPr>
            <a:spLocks noChangeArrowheads="1"/>
          </p:cNvSpPr>
          <p:nvPr/>
        </p:nvSpPr>
        <p:spPr bwMode="gray">
          <a:xfrm>
            <a:off x="7755469" y="106682"/>
            <a:ext cx="1296144" cy="1016304"/>
          </a:xfrm>
          <a:prstGeom prst="ellipse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2A4F86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5657" y="909171"/>
            <a:ext cx="698477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rgbClr val="2A4F86"/>
                </a:solidFill>
              </a:rPr>
              <a:t>Подпрограмма </a:t>
            </a:r>
            <a:r>
              <a:rPr lang="ru-RU" sz="2400" dirty="0" smtClean="0">
                <a:solidFill>
                  <a:srgbClr val="2A4F86"/>
                </a:solidFill>
              </a:rPr>
              <a:t>3 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2A4F86"/>
                </a:solidFill>
              </a:rPr>
              <a:t>"</a:t>
            </a:r>
            <a:r>
              <a:rPr lang="ru-RU" sz="2400" b="1" dirty="0">
                <a:solidFill>
                  <a:srgbClr val="2A4F86"/>
                </a:solidFill>
              </a:rPr>
              <a:t>Развитие малого, среднего предпринимательства </a:t>
            </a:r>
            <a:endParaRPr lang="ru-RU" sz="2400" b="1" dirty="0" smtClean="0">
              <a:solidFill>
                <a:srgbClr val="2A4F86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2A4F86"/>
                </a:solidFill>
              </a:rPr>
              <a:t>и </a:t>
            </a:r>
            <a:r>
              <a:rPr lang="ru-RU" sz="2400" b="1" dirty="0">
                <a:solidFill>
                  <a:srgbClr val="2A4F86"/>
                </a:solidFill>
              </a:rPr>
              <a:t>потребительского рынка Ленинградской области</a:t>
            </a:r>
            <a:r>
              <a:rPr lang="ru-RU" sz="2400" b="1" dirty="0" smtClean="0">
                <a:solidFill>
                  <a:srgbClr val="2A4F86"/>
                </a:solidFill>
              </a:rPr>
              <a:t>"</a:t>
            </a:r>
            <a:endParaRPr lang="ru-RU" sz="2400" dirty="0" smtClean="0"/>
          </a:p>
          <a:p>
            <a:pPr marL="0" indent="0" algn="ctr">
              <a:buNone/>
            </a:pPr>
            <a:r>
              <a:rPr lang="ru-RU" sz="2400" dirty="0" smtClean="0"/>
              <a:t>Государственной программы </a:t>
            </a:r>
            <a:r>
              <a:rPr lang="ru-RU" sz="2400" dirty="0"/>
              <a:t>Ленинградской области "Стимулирование экономической </a:t>
            </a:r>
            <a:r>
              <a:rPr lang="ru-RU" sz="2400" dirty="0" smtClean="0"/>
              <a:t>активности Ленинградской </a:t>
            </a:r>
            <a:r>
              <a:rPr lang="ru-RU" sz="2400" dirty="0"/>
              <a:t>области"</a:t>
            </a:r>
            <a:endParaRPr lang="ru-RU" sz="2400" b="1" dirty="0">
              <a:solidFill>
                <a:srgbClr val="2A4F86"/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ОБЪЕМ ФИНАНСИРОВАНИЯ  В  2018 ГОДУ</a:t>
            </a:r>
          </a:p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399,6 млн руб.</a:t>
            </a:r>
          </a:p>
          <a:p>
            <a:pPr marL="0" indent="0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08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407045" y="13052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bg1"/>
                </a:solidFill>
                <a:latin typeface="+mn-lt"/>
              </a:rPr>
              <a:t>ФЕДЕРАЛЬНАЯ 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</a:rPr>
              <a:t>ПОДДЕРЖКА</a:t>
            </a:r>
            <a:endParaRPr lang="ru-RU" sz="28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907566" y="4042835"/>
            <a:ext cx="965556" cy="72416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69" y="4083920"/>
            <a:ext cx="8568952" cy="1008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7" y="3313461"/>
            <a:ext cx="8122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47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60" y="2773401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cs typeface="Arial" panose="020B0604020202020204" pitchFamily="34" charset="0"/>
              </a:rPr>
              <a:t>от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  <a:r>
              <a:rPr lang="ru-RU" sz="2800" dirty="0" smtClean="0">
                <a:solidFill>
                  <a:schemeClr val="bg1"/>
                </a:solidFill>
              </a:rPr>
              <a:t>3 ЗАЗАФОФО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млн до </a:t>
            </a:r>
            <a:r>
              <a:rPr lang="ru-RU" sz="2800" b="1" dirty="0">
                <a:solidFill>
                  <a:schemeClr val="bg1"/>
                </a:solidFill>
              </a:rPr>
              <a:t>1 </a:t>
            </a:r>
            <a:r>
              <a:rPr lang="ru-RU" sz="2000" b="1" dirty="0" smtClean="0">
                <a:solidFill>
                  <a:schemeClr val="bg1"/>
                </a:solidFill>
              </a:rPr>
              <a:t>млрд руб.</a:t>
            </a:r>
            <a:endParaRPr lang="ru-RU" sz="20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137924"/>
            <a:ext cx="1269762" cy="269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94" y="4921742"/>
            <a:ext cx="1192318" cy="210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Прямоугольник 53"/>
          <p:cNvSpPr/>
          <p:nvPr/>
        </p:nvSpPr>
        <p:spPr>
          <a:xfrm>
            <a:off x="5004048" y="1923678"/>
            <a:ext cx="46085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Корпорация МСП</a:t>
            </a:r>
            <a:endParaRPr lang="ru-RU" sz="2400" b="1" dirty="0" smtClean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767326" y="2625756"/>
            <a:ext cx="29091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  <a:latin typeface="+mj-lt"/>
              </a:rPr>
              <a:t>МСП </a:t>
            </a: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Банк</a:t>
            </a:r>
            <a:endParaRPr lang="ru-RU" sz="28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475038" y="3273828"/>
            <a:ext cx="44975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chemeClr val="bg1"/>
                </a:solidFill>
                <a:latin typeface="+mj-lt"/>
              </a:rPr>
              <a:t>АО «АПМСП»</a:t>
            </a:r>
          </a:p>
        </p:txBody>
      </p:sp>
      <p:grpSp>
        <p:nvGrpSpPr>
          <p:cNvPr id="59" name="Group 62"/>
          <p:cNvGrpSpPr>
            <a:grpSpLocks/>
          </p:cNvGrpSpPr>
          <p:nvPr/>
        </p:nvGrpSpPr>
        <p:grpSpPr bwMode="auto">
          <a:xfrm>
            <a:off x="668243" y="1163557"/>
            <a:ext cx="381000" cy="381000"/>
            <a:chOff x="2078" y="1680"/>
            <a:chExt cx="1615" cy="1615"/>
          </a:xfrm>
        </p:grpSpPr>
        <p:sp>
          <p:nvSpPr>
            <p:cNvPr id="60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1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2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3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4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65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31" name="Group 62"/>
          <p:cNvGrpSpPr>
            <a:grpSpLocks/>
          </p:cNvGrpSpPr>
          <p:nvPr/>
        </p:nvGrpSpPr>
        <p:grpSpPr bwMode="auto">
          <a:xfrm>
            <a:off x="668243" y="1674781"/>
            <a:ext cx="381000" cy="381000"/>
            <a:chOff x="2078" y="1680"/>
            <a:chExt cx="1615" cy="1615"/>
          </a:xfrm>
        </p:grpSpPr>
        <p:sp>
          <p:nvSpPr>
            <p:cNvPr id="32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3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4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5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6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37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38" name="Group 62"/>
          <p:cNvGrpSpPr>
            <a:grpSpLocks/>
          </p:cNvGrpSpPr>
          <p:nvPr/>
        </p:nvGrpSpPr>
        <p:grpSpPr bwMode="auto">
          <a:xfrm>
            <a:off x="683568" y="2265653"/>
            <a:ext cx="381000" cy="381000"/>
            <a:chOff x="2078" y="1680"/>
            <a:chExt cx="1615" cy="1615"/>
          </a:xfrm>
        </p:grpSpPr>
        <p:sp>
          <p:nvSpPr>
            <p:cNvPr id="39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0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1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2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3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4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grpSp>
        <p:nvGrpSpPr>
          <p:cNvPr id="45" name="Group 62"/>
          <p:cNvGrpSpPr>
            <a:grpSpLocks/>
          </p:cNvGrpSpPr>
          <p:nvPr/>
        </p:nvGrpSpPr>
        <p:grpSpPr bwMode="auto">
          <a:xfrm>
            <a:off x="703190" y="2844511"/>
            <a:ext cx="381000" cy="381000"/>
            <a:chOff x="2078" y="1680"/>
            <a:chExt cx="1615" cy="1615"/>
          </a:xfrm>
        </p:grpSpPr>
        <p:sp>
          <p:nvSpPr>
            <p:cNvPr id="46" name="Oval 63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7" name="Oval 64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8" name="Oval 65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/>
          </p:spPr>
          <p:txBody>
            <a:bodyPr wrap="none"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49" name="Oval 66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0F536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50" name="Oval 67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ru-RU">
                <a:solidFill>
                  <a:srgbClr val="2A4F86"/>
                </a:solidFill>
              </a:endParaRPr>
            </a:p>
          </p:txBody>
        </p:sp>
        <p:sp>
          <p:nvSpPr>
            <p:cNvPr id="51" name="Oval 68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rgbClr val="21B3E1"/>
                </a:gs>
                <a:gs pos="100000">
                  <a:srgbClr val="10576D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>
                <a:solidFill>
                  <a:srgbClr val="2A4F86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84191" y="1169832"/>
            <a:ext cx="8059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ПРОГРАММЫ КРЕДИТОВАНИЯ </a:t>
            </a:r>
            <a:r>
              <a:rPr lang="ru-RU" sz="2000" b="1" dirty="0" smtClean="0"/>
              <a:t>КОРПОРАЦИИ МСП  </a:t>
            </a:r>
            <a:r>
              <a:rPr lang="ru-RU" sz="2000" dirty="0" smtClean="0"/>
              <a:t>9,6-10,6% 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115616" y="1674781"/>
            <a:ext cx="66082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КРЕДИТЫ </a:t>
            </a:r>
            <a:r>
              <a:rPr lang="ru-RU" sz="2000" b="1" dirty="0" smtClean="0"/>
              <a:t>МСП БАНКА</a:t>
            </a:r>
            <a:endParaRPr lang="ru-RU" sz="2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084191" y="2326755"/>
            <a:ext cx="8059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ЛЬГОТНОЕ КРЕДИТОВАНИЕ </a:t>
            </a:r>
            <a:r>
              <a:rPr lang="ru-RU" sz="2000" b="1" dirty="0" smtClean="0"/>
              <a:t>МИНЭКОНОМРАЗВИТИЯ</a:t>
            </a:r>
            <a:r>
              <a:rPr lang="ru-RU" sz="2000" dirty="0" smtClean="0"/>
              <a:t> РФ - 6,5% 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115616" y="2885796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ЗАЙМЫ </a:t>
            </a:r>
            <a:r>
              <a:rPr lang="ru-RU" sz="2000" b="1" dirty="0" smtClean="0"/>
              <a:t>ФОНДА РАЗВИТИЯ ПРОМЫШЛЕННОСТИ </a:t>
            </a:r>
            <a:r>
              <a:rPr lang="ru-RU" sz="2000" dirty="0" smtClean="0"/>
              <a:t>– 5%</a:t>
            </a:r>
            <a:endParaRPr lang="ru-RU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1662912" y="3435846"/>
            <a:ext cx="6060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ГАРАНТИЙНАЯ ПОДДЕРЖКИ – 0,75% годовых!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95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467544" y="283867"/>
            <a:ext cx="811841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ПОДДЕРЖКА АО «АПМСП</a:t>
            </a:r>
            <a:r>
              <a:rPr lang="ru-RU" sz="2800" b="1" dirty="0">
                <a:solidFill>
                  <a:schemeClr val="bg1"/>
                </a:solidFill>
                <a:cs typeface="Arial" panose="020B0604020202020204" pitchFamily="34" charset="0"/>
              </a:rPr>
              <a:t>»</a:t>
            </a:r>
          </a:p>
          <a:p>
            <a:pPr algn="ctr"/>
            <a:endParaRPr lang="ru-RU" sz="2800" b="1" dirty="0" smtClean="0">
              <a:solidFill>
                <a:schemeClr val="bg1"/>
              </a:solidFill>
              <a:latin typeface="+mj-lt"/>
            </a:endParaRPr>
          </a:p>
          <a:p>
            <a:pPr algn="ctr"/>
            <a:endParaRPr lang="ru-RU" sz="2800" b="1" dirty="0">
              <a:solidFill>
                <a:schemeClr val="accent6"/>
              </a:solidFill>
              <a:latin typeface="+mj-lt"/>
            </a:endParaRPr>
          </a:p>
          <a:p>
            <a:endParaRPr lang="ru-RU" sz="280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7" name="Скругленный прямоугольник 11"/>
          <p:cNvSpPr/>
          <p:nvPr/>
        </p:nvSpPr>
        <p:spPr>
          <a:xfrm>
            <a:off x="678474" y="975784"/>
            <a:ext cx="7393940" cy="2892110"/>
          </a:xfrm>
          <a:custGeom>
            <a:avLst/>
            <a:gdLst>
              <a:gd name="connsiteX0" fmla="*/ 0 w 8064896"/>
              <a:gd name="connsiteY0" fmla="*/ 840110 h 5040560"/>
              <a:gd name="connsiteX1" fmla="*/ 840110 w 8064896"/>
              <a:gd name="connsiteY1" fmla="*/ 0 h 5040560"/>
              <a:gd name="connsiteX2" fmla="*/ 7224786 w 8064896"/>
              <a:gd name="connsiteY2" fmla="*/ 0 h 5040560"/>
              <a:gd name="connsiteX3" fmla="*/ 8064896 w 8064896"/>
              <a:gd name="connsiteY3" fmla="*/ 840110 h 5040560"/>
              <a:gd name="connsiteX4" fmla="*/ 8064896 w 8064896"/>
              <a:gd name="connsiteY4" fmla="*/ 4200450 h 5040560"/>
              <a:gd name="connsiteX5" fmla="*/ 7224786 w 8064896"/>
              <a:gd name="connsiteY5" fmla="*/ 5040560 h 5040560"/>
              <a:gd name="connsiteX6" fmla="*/ 840110 w 8064896"/>
              <a:gd name="connsiteY6" fmla="*/ 5040560 h 5040560"/>
              <a:gd name="connsiteX7" fmla="*/ 0 w 8064896"/>
              <a:gd name="connsiteY7" fmla="*/ 4200450 h 5040560"/>
              <a:gd name="connsiteX8" fmla="*/ 0 w 8064896"/>
              <a:gd name="connsiteY8" fmla="*/ 840110 h 5040560"/>
              <a:gd name="connsiteX0" fmla="*/ 3392 w 8068288"/>
              <a:gd name="connsiteY0" fmla="*/ 840110 h 5040560"/>
              <a:gd name="connsiteX1" fmla="*/ 400157 w 8068288"/>
              <a:gd name="connsiteY1" fmla="*/ 0 h 5040560"/>
              <a:gd name="connsiteX2" fmla="*/ 7228178 w 8068288"/>
              <a:gd name="connsiteY2" fmla="*/ 0 h 5040560"/>
              <a:gd name="connsiteX3" fmla="*/ 8068288 w 8068288"/>
              <a:gd name="connsiteY3" fmla="*/ 840110 h 5040560"/>
              <a:gd name="connsiteX4" fmla="*/ 8068288 w 8068288"/>
              <a:gd name="connsiteY4" fmla="*/ 4200450 h 5040560"/>
              <a:gd name="connsiteX5" fmla="*/ 7228178 w 8068288"/>
              <a:gd name="connsiteY5" fmla="*/ 5040560 h 5040560"/>
              <a:gd name="connsiteX6" fmla="*/ 843502 w 8068288"/>
              <a:gd name="connsiteY6" fmla="*/ 5040560 h 5040560"/>
              <a:gd name="connsiteX7" fmla="*/ 3392 w 8068288"/>
              <a:gd name="connsiteY7" fmla="*/ 4200450 h 5040560"/>
              <a:gd name="connsiteX8" fmla="*/ 3392 w 8068288"/>
              <a:gd name="connsiteY8" fmla="*/ 840110 h 5040560"/>
              <a:gd name="connsiteX0" fmla="*/ 0 w 8064896"/>
              <a:gd name="connsiteY0" fmla="*/ 840110 h 5040560"/>
              <a:gd name="connsiteX1" fmla="*/ 466037 w 8064896"/>
              <a:gd name="connsiteY1" fmla="*/ 0 h 5040560"/>
              <a:gd name="connsiteX2" fmla="*/ 7224786 w 8064896"/>
              <a:gd name="connsiteY2" fmla="*/ 0 h 5040560"/>
              <a:gd name="connsiteX3" fmla="*/ 8064896 w 8064896"/>
              <a:gd name="connsiteY3" fmla="*/ 840110 h 5040560"/>
              <a:gd name="connsiteX4" fmla="*/ 8064896 w 8064896"/>
              <a:gd name="connsiteY4" fmla="*/ 4200450 h 5040560"/>
              <a:gd name="connsiteX5" fmla="*/ 7224786 w 8064896"/>
              <a:gd name="connsiteY5" fmla="*/ 5040560 h 5040560"/>
              <a:gd name="connsiteX6" fmla="*/ 840110 w 8064896"/>
              <a:gd name="connsiteY6" fmla="*/ 5040560 h 5040560"/>
              <a:gd name="connsiteX7" fmla="*/ 0 w 8064896"/>
              <a:gd name="connsiteY7" fmla="*/ 4200450 h 5040560"/>
              <a:gd name="connsiteX8" fmla="*/ 0 w 8064896"/>
              <a:gd name="connsiteY8" fmla="*/ 840110 h 5040560"/>
              <a:gd name="connsiteX0" fmla="*/ 0 w 8064896"/>
              <a:gd name="connsiteY0" fmla="*/ 840110 h 5040560"/>
              <a:gd name="connsiteX1" fmla="*/ 466037 w 8064896"/>
              <a:gd name="connsiteY1" fmla="*/ 0 h 5040560"/>
              <a:gd name="connsiteX2" fmla="*/ 7224786 w 8064896"/>
              <a:gd name="connsiteY2" fmla="*/ 0 h 5040560"/>
              <a:gd name="connsiteX3" fmla="*/ 8064896 w 8064896"/>
              <a:gd name="connsiteY3" fmla="*/ 840110 h 5040560"/>
              <a:gd name="connsiteX4" fmla="*/ 8064896 w 8064896"/>
              <a:gd name="connsiteY4" fmla="*/ 4200450 h 5040560"/>
              <a:gd name="connsiteX5" fmla="*/ 7224786 w 8064896"/>
              <a:gd name="connsiteY5" fmla="*/ 5040560 h 5040560"/>
              <a:gd name="connsiteX6" fmla="*/ 507601 w 8064896"/>
              <a:gd name="connsiteY6" fmla="*/ 5040560 h 5040560"/>
              <a:gd name="connsiteX7" fmla="*/ 0 w 8064896"/>
              <a:gd name="connsiteY7" fmla="*/ 4200450 h 5040560"/>
              <a:gd name="connsiteX8" fmla="*/ 0 w 8064896"/>
              <a:gd name="connsiteY8" fmla="*/ 840110 h 5040560"/>
              <a:gd name="connsiteX0" fmla="*/ 0 w 8068288"/>
              <a:gd name="connsiteY0" fmla="*/ 840110 h 5068269"/>
              <a:gd name="connsiteX1" fmla="*/ 466037 w 8068288"/>
              <a:gd name="connsiteY1" fmla="*/ 0 h 5068269"/>
              <a:gd name="connsiteX2" fmla="*/ 7224786 w 8068288"/>
              <a:gd name="connsiteY2" fmla="*/ 0 h 5068269"/>
              <a:gd name="connsiteX3" fmla="*/ 8064896 w 8068288"/>
              <a:gd name="connsiteY3" fmla="*/ 840110 h 5068269"/>
              <a:gd name="connsiteX4" fmla="*/ 8064896 w 8068288"/>
              <a:gd name="connsiteY4" fmla="*/ 4200450 h 5068269"/>
              <a:gd name="connsiteX5" fmla="*/ 7668132 w 8068288"/>
              <a:gd name="connsiteY5" fmla="*/ 5068269 h 5068269"/>
              <a:gd name="connsiteX6" fmla="*/ 507601 w 8068288"/>
              <a:gd name="connsiteY6" fmla="*/ 5040560 h 5068269"/>
              <a:gd name="connsiteX7" fmla="*/ 0 w 8068288"/>
              <a:gd name="connsiteY7" fmla="*/ 4200450 h 5068269"/>
              <a:gd name="connsiteX8" fmla="*/ 0 w 8068288"/>
              <a:gd name="connsiteY8" fmla="*/ 840110 h 5068269"/>
              <a:gd name="connsiteX0" fmla="*/ 0 w 8083622"/>
              <a:gd name="connsiteY0" fmla="*/ 840110 h 5068269"/>
              <a:gd name="connsiteX1" fmla="*/ 466037 w 8083622"/>
              <a:gd name="connsiteY1" fmla="*/ 0 h 5068269"/>
              <a:gd name="connsiteX2" fmla="*/ 7737404 w 8083622"/>
              <a:gd name="connsiteY2" fmla="*/ 0 h 5068269"/>
              <a:gd name="connsiteX3" fmla="*/ 8064896 w 8083622"/>
              <a:gd name="connsiteY3" fmla="*/ 840110 h 5068269"/>
              <a:gd name="connsiteX4" fmla="*/ 8064896 w 8083622"/>
              <a:gd name="connsiteY4" fmla="*/ 4200450 h 5068269"/>
              <a:gd name="connsiteX5" fmla="*/ 7668132 w 8083622"/>
              <a:gd name="connsiteY5" fmla="*/ 5068269 h 5068269"/>
              <a:gd name="connsiteX6" fmla="*/ 507601 w 8083622"/>
              <a:gd name="connsiteY6" fmla="*/ 5040560 h 5068269"/>
              <a:gd name="connsiteX7" fmla="*/ 0 w 8083622"/>
              <a:gd name="connsiteY7" fmla="*/ 4200450 h 5068269"/>
              <a:gd name="connsiteX8" fmla="*/ 0 w 8083622"/>
              <a:gd name="connsiteY8" fmla="*/ 840110 h 5068269"/>
              <a:gd name="connsiteX0" fmla="*/ 0 w 8068288"/>
              <a:gd name="connsiteY0" fmla="*/ 840110 h 5068269"/>
              <a:gd name="connsiteX1" fmla="*/ 466037 w 8068288"/>
              <a:gd name="connsiteY1" fmla="*/ 0 h 5068269"/>
              <a:gd name="connsiteX2" fmla="*/ 7612713 w 8068288"/>
              <a:gd name="connsiteY2" fmla="*/ 13854 h 5068269"/>
              <a:gd name="connsiteX3" fmla="*/ 8064896 w 8068288"/>
              <a:gd name="connsiteY3" fmla="*/ 840110 h 5068269"/>
              <a:gd name="connsiteX4" fmla="*/ 8064896 w 8068288"/>
              <a:gd name="connsiteY4" fmla="*/ 4200450 h 5068269"/>
              <a:gd name="connsiteX5" fmla="*/ 7668132 w 8068288"/>
              <a:gd name="connsiteY5" fmla="*/ 5068269 h 5068269"/>
              <a:gd name="connsiteX6" fmla="*/ 507601 w 8068288"/>
              <a:gd name="connsiteY6" fmla="*/ 5040560 h 5068269"/>
              <a:gd name="connsiteX7" fmla="*/ 0 w 8068288"/>
              <a:gd name="connsiteY7" fmla="*/ 4200450 h 5068269"/>
              <a:gd name="connsiteX8" fmla="*/ 0 w 8068288"/>
              <a:gd name="connsiteY8" fmla="*/ 840110 h 506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68288" h="5068269">
                <a:moveTo>
                  <a:pt x="0" y="840110"/>
                </a:moveTo>
                <a:cubicBezTo>
                  <a:pt x="0" y="376130"/>
                  <a:pt x="2057" y="0"/>
                  <a:pt x="466037" y="0"/>
                </a:cubicBezTo>
                <a:lnTo>
                  <a:pt x="7612713" y="13854"/>
                </a:lnTo>
                <a:cubicBezTo>
                  <a:pt x="8076693" y="13854"/>
                  <a:pt x="8064896" y="376130"/>
                  <a:pt x="8064896" y="840110"/>
                </a:cubicBezTo>
                <a:lnTo>
                  <a:pt x="8064896" y="4200450"/>
                </a:lnTo>
                <a:cubicBezTo>
                  <a:pt x="8064896" y="4664430"/>
                  <a:pt x="8132112" y="5068269"/>
                  <a:pt x="7668132" y="5068269"/>
                </a:cubicBezTo>
                <a:lnTo>
                  <a:pt x="507601" y="5040560"/>
                </a:lnTo>
                <a:cubicBezTo>
                  <a:pt x="43621" y="5040560"/>
                  <a:pt x="0" y="4664430"/>
                  <a:pt x="0" y="4200450"/>
                </a:cubicBezTo>
                <a:lnTo>
                  <a:pt x="0" y="84011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/>
              <a:t>Поручительства по кредитам субъектов МСП               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/>
              <a:t>в коммерческих банках </a:t>
            </a:r>
            <a:r>
              <a:rPr lang="ru-RU" sz="2000" b="1" dirty="0" smtClean="0">
                <a:solidFill>
                  <a:srgbClr val="FFFF00"/>
                </a:solidFill>
              </a:rPr>
              <a:t>1,25%-1,75%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/>
              <a:t>В 2017 году – </a:t>
            </a:r>
            <a:r>
              <a:rPr lang="ru-RU" sz="2000" b="1" dirty="0" smtClean="0">
                <a:solidFill>
                  <a:srgbClr val="FFFF00"/>
                </a:solidFill>
              </a:rPr>
              <a:t>309,3 млн 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/>
              <a:t>Привлечено кредитов для МСП – </a:t>
            </a:r>
            <a:r>
              <a:rPr lang="ru-RU" sz="2000" b="1" dirty="0" smtClean="0">
                <a:solidFill>
                  <a:srgbClr val="FFFF00"/>
                </a:solidFill>
              </a:rPr>
              <a:t>829,8</a:t>
            </a:r>
            <a:r>
              <a:rPr lang="ru-RU" sz="2000" dirty="0" smtClean="0"/>
              <a:t> </a:t>
            </a:r>
            <a:r>
              <a:rPr lang="ru-RU" sz="2000" b="1" dirty="0" smtClean="0">
                <a:solidFill>
                  <a:srgbClr val="FFFF00"/>
                </a:solidFill>
              </a:rPr>
              <a:t>млн руб.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/>
              <a:t>Объем </a:t>
            </a:r>
            <a:r>
              <a:rPr lang="ru-RU" sz="2000" dirty="0" err="1" smtClean="0"/>
              <a:t>микрозаймов</a:t>
            </a:r>
            <a:r>
              <a:rPr lang="ru-RU" sz="2000" dirty="0" smtClean="0"/>
              <a:t>, выданных АО «АПМСП»                            и муниципальными МФО – </a:t>
            </a:r>
            <a:r>
              <a:rPr lang="ru-RU" sz="2000" b="1" dirty="0" smtClean="0">
                <a:solidFill>
                  <a:srgbClr val="FFFF00"/>
                </a:solidFill>
              </a:rPr>
              <a:t>227,5 млн руб.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/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 bwMode="auto">
          <a:xfrm>
            <a:off x="1475656" y="118534"/>
            <a:ext cx="7437512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endParaRPr lang="ru-RU" altLang="ru-RU" sz="3600" b="1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24" name="Скругленный прямоугольник 11"/>
          <p:cNvSpPr/>
          <p:nvPr/>
        </p:nvSpPr>
        <p:spPr>
          <a:xfrm>
            <a:off x="678473" y="4083918"/>
            <a:ext cx="7393940" cy="1026690"/>
          </a:xfrm>
          <a:custGeom>
            <a:avLst/>
            <a:gdLst>
              <a:gd name="connsiteX0" fmla="*/ 0 w 8064896"/>
              <a:gd name="connsiteY0" fmla="*/ 840110 h 5040560"/>
              <a:gd name="connsiteX1" fmla="*/ 840110 w 8064896"/>
              <a:gd name="connsiteY1" fmla="*/ 0 h 5040560"/>
              <a:gd name="connsiteX2" fmla="*/ 7224786 w 8064896"/>
              <a:gd name="connsiteY2" fmla="*/ 0 h 5040560"/>
              <a:gd name="connsiteX3" fmla="*/ 8064896 w 8064896"/>
              <a:gd name="connsiteY3" fmla="*/ 840110 h 5040560"/>
              <a:gd name="connsiteX4" fmla="*/ 8064896 w 8064896"/>
              <a:gd name="connsiteY4" fmla="*/ 4200450 h 5040560"/>
              <a:gd name="connsiteX5" fmla="*/ 7224786 w 8064896"/>
              <a:gd name="connsiteY5" fmla="*/ 5040560 h 5040560"/>
              <a:gd name="connsiteX6" fmla="*/ 840110 w 8064896"/>
              <a:gd name="connsiteY6" fmla="*/ 5040560 h 5040560"/>
              <a:gd name="connsiteX7" fmla="*/ 0 w 8064896"/>
              <a:gd name="connsiteY7" fmla="*/ 4200450 h 5040560"/>
              <a:gd name="connsiteX8" fmla="*/ 0 w 8064896"/>
              <a:gd name="connsiteY8" fmla="*/ 840110 h 5040560"/>
              <a:gd name="connsiteX0" fmla="*/ 3392 w 8068288"/>
              <a:gd name="connsiteY0" fmla="*/ 840110 h 5040560"/>
              <a:gd name="connsiteX1" fmla="*/ 400157 w 8068288"/>
              <a:gd name="connsiteY1" fmla="*/ 0 h 5040560"/>
              <a:gd name="connsiteX2" fmla="*/ 7228178 w 8068288"/>
              <a:gd name="connsiteY2" fmla="*/ 0 h 5040560"/>
              <a:gd name="connsiteX3" fmla="*/ 8068288 w 8068288"/>
              <a:gd name="connsiteY3" fmla="*/ 840110 h 5040560"/>
              <a:gd name="connsiteX4" fmla="*/ 8068288 w 8068288"/>
              <a:gd name="connsiteY4" fmla="*/ 4200450 h 5040560"/>
              <a:gd name="connsiteX5" fmla="*/ 7228178 w 8068288"/>
              <a:gd name="connsiteY5" fmla="*/ 5040560 h 5040560"/>
              <a:gd name="connsiteX6" fmla="*/ 843502 w 8068288"/>
              <a:gd name="connsiteY6" fmla="*/ 5040560 h 5040560"/>
              <a:gd name="connsiteX7" fmla="*/ 3392 w 8068288"/>
              <a:gd name="connsiteY7" fmla="*/ 4200450 h 5040560"/>
              <a:gd name="connsiteX8" fmla="*/ 3392 w 8068288"/>
              <a:gd name="connsiteY8" fmla="*/ 840110 h 5040560"/>
              <a:gd name="connsiteX0" fmla="*/ 0 w 8064896"/>
              <a:gd name="connsiteY0" fmla="*/ 840110 h 5040560"/>
              <a:gd name="connsiteX1" fmla="*/ 466037 w 8064896"/>
              <a:gd name="connsiteY1" fmla="*/ 0 h 5040560"/>
              <a:gd name="connsiteX2" fmla="*/ 7224786 w 8064896"/>
              <a:gd name="connsiteY2" fmla="*/ 0 h 5040560"/>
              <a:gd name="connsiteX3" fmla="*/ 8064896 w 8064896"/>
              <a:gd name="connsiteY3" fmla="*/ 840110 h 5040560"/>
              <a:gd name="connsiteX4" fmla="*/ 8064896 w 8064896"/>
              <a:gd name="connsiteY4" fmla="*/ 4200450 h 5040560"/>
              <a:gd name="connsiteX5" fmla="*/ 7224786 w 8064896"/>
              <a:gd name="connsiteY5" fmla="*/ 5040560 h 5040560"/>
              <a:gd name="connsiteX6" fmla="*/ 840110 w 8064896"/>
              <a:gd name="connsiteY6" fmla="*/ 5040560 h 5040560"/>
              <a:gd name="connsiteX7" fmla="*/ 0 w 8064896"/>
              <a:gd name="connsiteY7" fmla="*/ 4200450 h 5040560"/>
              <a:gd name="connsiteX8" fmla="*/ 0 w 8064896"/>
              <a:gd name="connsiteY8" fmla="*/ 840110 h 5040560"/>
              <a:gd name="connsiteX0" fmla="*/ 0 w 8064896"/>
              <a:gd name="connsiteY0" fmla="*/ 840110 h 5040560"/>
              <a:gd name="connsiteX1" fmla="*/ 466037 w 8064896"/>
              <a:gd name="connsiteY1" fmla="*/ 0 h 5040560"/>
              <a:gd name="connsiteX2" fmla="*/ 7224786 w 8064896"/>
              <a:gd name="connsiteY2" fmla="*/ 0 h 5040560"/>
              <a:gd name="connsiteX3" fmla="*/ 8064896 w 8064896"/>
              <a:gd name="connsiteY3" fmla="*/ 840110 h 5040560"/>
              <a:gd name="connsiteX4" fmla="*/ 8064896 w 8064896"/>
              <a:gd name="connsiteY4" fmla="*/ 4200450 h 5040560"/>
              <a:gd name="connsiteX5" fmla="*/ 7224786 w 8064896"/>
              <a:gd name="connsiteY5" fmla="*/ 5040560 h 5040560"/>
              <a:gd name="connsiteX6" fmla="*/ 507601 w 8064896"/>
              <a:gd name="connsiteY6" fmla="*/ 5040560 h 5040560"/>
              <a:gd name="connsiteX7" fmla="*/ 0 w 8064896"/>
              <a:gd name="connsiteY7" fmla="*/ 4200450 h 5040560"/>
              <a:gd name="connsiteX8" fmla="*/ 0 w 8064896"/>
              <a:gd name="connsiteY8" fmla="*/ 840110 h 5040560"/>
              <a:gd name="connsiteX0" fmla="*/ 0 w 8068288"/>
              <a:gd name="connsiteY0" fmla="*/ 840110 h 5068269"/>
              <a:gd name="connsiteX1" fmla="*/ 466037 w 8068288"/>
              <a:gd name="connsiteY1" fmla="*/ 0 h 5068269"/>
              <a:gd name="connsiteX2" fmla="*/ 7224786 w 8068288"/>
              <a:gd name="connsiteY2" fmla="*/ 0 h 5068269"/>
              <a:gd name="connsiteX3" fmla="*/ 8064896 w 8068288"/>
              <a:gd name="connsiteY3" fmla="*/ 840110 h 5068269"/>
              <a:gd name="connsiteX4" fmla="*/ 8064896 w 8068288"/>
              <a:gd name="connsiteY4" fmla="*/ 4200450 h 5068269"/>
              <a:gd name="connsiteX5" fmla="*/ 7668132 w 8068288"/>
              <a:gd name="connsiteY5" fmla="*/ 5068269 h 5068269"/>
              <a:gd name="connsiteX6" fmla="*/ 507601 w 8068288"/>
              <a:gd name="connsiteY6" fmla="*/ 5040560 h 5068269"/>
              <a:gd name="connsiteX7" fmla="*/ 0 w 8068288"/>
              <a:gd name="connsiteY7" fmla="*/ 4200450 h 5068269"/>
              <a:gd name="connsiteX8" fmla="*/ 0 w 8068288"/>
              <a:gd name="connsiteY8" fmla="*/ 840110 h 5068269"/>
              <a:gd name="connsiteX0" fmla="*/ 0 w 8083622"/>
              <a:gd name="connsiteY0" fmla="*/ 840110 h 5068269"/>
              <a:gd name="connsiteX1" fmla="*/ 466037 w 8083622"/>
              <a:gd name="connsiteY1" fmla="*/ 0 h 5068269"/>
              <a:gd name="connsiteX2" fmla="*/ 7737404 w 8083622"/>
              <a:gd name="connsiteY2" fmla="*/ 0 h 5068269"/>
              <a:gd name="connsiteX3" fmla="*/ 8064896 w 8083622"/>
              <a:gd name="connsiteY3" fmla="*/ 840110 h 5068269"/>
              <a:gd name="connsiteX4" fmla="*/ 8064896 w 8083622"/>
              <a:gd name="connsiteY4" fmla="*/ 4200450 h 5068269"/>
              <a:gd name="connsiteX5" fmla="*/ 7668132 w 8083622"/>
              <a:gd name="connsiteY5" fmla="*/ 5068269 h 5068269"/>
              <a:gd name="connsiteX6" fmla="*/ 507601 w 8083622"/>
              <a:gd name="connsiteY6" fmla="*/ 5040560 h 5068269"/>
              <a:gd name="connsiteX7" fmla="*/ 0 w 8083622"/>
              <a:gd name="connsiteY7" fmla="*/ 4200450 h 5068269"/>
              <a:gd name="connsiteX8" fmla="*/ 0 w 8083622"/>
              <a:gd name="connsiteY8" fmla="*/ 840110 h 5068269"/>
              <a:gd name="connsiteX0" fmla="*/ 0 w 8068288"/>
              <a:gd name="connsiteY0" fmla="*/ 840110 h 5068269"/>
              <a:gd name="connsiteX1" fmla="*/ 466037 w 8068288"/>
              <a:gd name="connsiteY1" fmla="*/ 0 h 5068269"/>
              <a:gd name="connsiteX2" fmla="*/ 7612713 w 8068288"/>
              <a:gd name="connsiteY2" fmla="*/ 13854 h 5068269"/>
              <a:gd name="connsiteX3" fmla="*/ 8064896 w 8068288"/>
              <a:gd name="connsiteY3" fmla="*/ 840110 h 5068269"/>
              <a:gd name="connsiteX4" fmla="*/ 8064896 w 8068288"/>
              <a:gd name="connsiteY4" fmla="*/ 4200450 h 5068269"/>
              <a:gd name="connsiteX5" fmla="*/ 7668132 w 8068288"/>
              <a:gd name="connsiteY5" fmla="*/ 5068269 h 5068269"/>
              <a:gd name="connsiteX6" fmla="*/ 507601 w 8068288"/>
              <a:gd name="connsiteY6" fmla="*/ 5040560 h 5068269"/>
              <a:gd name="connsiteX7" fmla="*/ 0 w 8068288"/>
              <a:gd name="connsiteY7" fmla="*/ 4200450 h 5068269"/>
              <a:gd name="connsiteX8" fmla="*/ 0 w 8068288"/>
              <a:gd name="connsiteY8" fmla="*/ 840110 h 5068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68288" h="5068269">
                <a:moveTo>
                  <a:pt x="0" y="840110"/>
                </a:moveTo>
                <a:cubicBezTo>
                  <a:pt x="0" y="376130"/>
                  <a:pt x="2057" y="0"/>
                  <a:pt x="466037" y="0"/>
                </a:cubicBezTo>
                <a:lnTo>
                  <a:pt x="7612713" y="13854"/>
                </a:lnTo>
                <a:cubicBezTo>
                  <a:pt x="8076693" y="13854"/>
                  <a:pt x="8064896" y="376130"/>
                  <a:pt x="8064896" y="840110"/>
                </a:cubicBezTo>
                <a:lnTo>
                  <a:pt x="8064896" y="4200450"/>
                </a:lnTo>
                <a:cubicBezTo>
                  <a:pt x="8064896" y="4664430"/>
                  <a:pt x="8132112" y="5068269"/>
                  <a:pt x="7668132" y="5068269"/>
                </a:cubicBezTo>
                <a:lnTo>
                  <a:pt x="507601" y="5040560"/>
                </a:lnTo>
                <a:cubicBezTo>
                  <a:pt x="43621" y="5040560"/>
                  <a:pt x="0" y="4664430"/>
                  <a:pt x="0" y="4200450"/>
                </a:cubicBezTo>
                <a:lnTo>
                  <a:pt x="0" y="84011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000" dirty="0" smtClean="0"/>
              <a:t>Льготные микрозаймы – </a:t>
            </a:r>
            <a:r>
              <a:rPr lang="ru-RU" sz="2000" b="1" dirty="0" smtClean="0">
                <a:solidFill>
                  <a:srgbClr val="FFFF00"/>
                </a:solidFill>
              </a:rPr>
              <a:t>до </a:t>
            </a:r>
            <a:r>
              <a:rPr lang="ru-RU" sz="2000" b="1" dirty="0">
                <a:solidFill>
                  <a:srgbClr val="FFFF00"/>
                </a:solidFill>
              </a:rPr>
              <a:t>3 млн. </a:t>
            </a:r>
            <a:r>
              <a:rPr lang="ru-RU" sz="2000" b="1" dirty="0" smtClean="0">
                <a:solidFill>
                  <a:srgbClr val="FFFF00"/>
                </a:solidFill>
              </a:rPr>
              <a:t>руб. 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</a:rPr>
              <a:t>6,5 – 7,75 %</a:t>
            </a:r>
            <a:endParaRPr lang="ru-RU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5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942264"/>
            <a:ext cx="9144000" cy="42012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-108520" y="11549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СУБСИДИИ ПРЕДПРИНИМАТЕЛЯМ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435459"/>
              </p:ext>
            </p:extLst>
          </p:nvPr>
        </p:nvGraphicFramePr>
        <p:xfrm>
          <a:off x="44350" y="942264"/>
          <a:ext cx="9108505" cy="39287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80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308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98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59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96143">
                <a:tc>
                  <a:txBody>
                    <a:bodyPr/>
                    <a:lstStyle/>
                    <a:p>
                      <a:endParaRPr lang="ru-RU" sz="6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</a:rPr>
                        <a:t>Вид субсидии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</a:rPr>
                        <a:t>Общая </a:t>
                      </a:r>
                      <a:r>
                        <a:rPr lang="ru-RU" sz="1100" b="1" dirty="0" smtClean="0">
                          <a:effectLst/>
                        </a:rPr>
                        <a:t>сумма/ Остаток на</a:t>
                      </a:r>
                      <a:r>
                        <a:rPr lang="ru-RU" sz="1100" b="1" baseline="0" dirty="0" smtClean="0">
                          <a:effectLst/>
                        </a:rPr>
                        <a:t> 24.05.2018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effectLst/>
                        </a:rPr>
                        <a:t>Примерные сроки заседания конкурсных комиссий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«Лизинг оборудования»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15 000 000</a:t>
                      </a:r>
                      <a:r>
                        <a:rPr lang="ru-RU" sz="1200" dirty="0" smtClean="0">
                          <a:effectLst/>
                        </a:rPr>
                        <a:t> / 15 000 000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22.06.2018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«Модернизация оборудования»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30</a:t>
                      </a:r>
                      <a:r>
                        <a:rPr lang="ru-RU" sz="1200" b="1" baseline="0" dirty="0" smtClean="0">
                          <a:effectLst/>
                        </a:rPr>
                        <a:t> 658 615</a:t>
                      </a:r>
                      <a:r>
                        <a:rPr lang="ru-RU" sz="1200" dirty="0" smtClean="0">
                          <a:effectLst/>
                        </a:rPr>
                        <a:t> / 9 242 297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22.10.2018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«Проценты по кредитам»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30</a:t>
                      </a:r>
                      <a:r>
                        <a:rPr lang="ru-RU" sz="1200" b="1" baseline="0" dirty="0" smtClean="0">
                          <a:effectLst/>
                        </a:rPr>
                        <a:t> </a:t>
                      </a:r>
                      <a:r>
                        <a:rPr lang="ru-RU" sz="1200" b="1" dirty="0" smtClean="0">
                          <a:effectLst/>
                        </a:rPr>
                        <a:t>000 000</a:t>
                      </a:r>
                      <a:r>
                        <a:rPr lang="ru-RU" sz="1200" dirty="0" smtClean="0">
                          <a:effectLst/>
                        </a:rPr>
                        <a:t> / 8 666 667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04.10.2018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36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«Участие в выставках и ярмарках»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7 000 000 </a:t>
                      </a:r>
                      <a:r>
                        <a:rPr lang="ru-RU" sz="1200" dirty="0" smtClean="0">
                          <a:effectLst/>
                        </a:rPr>
                        <a:t>/ </a:t>
                      </a:r>
                      <a:r>
                        <a:rPr lang="en-US" sz="1200" dirty="0" smtClean="0">
                          <a:effectLst/>
                        </a:rPr>
                        <a:t>7</a:t>
                      </a:r>
                      <a:r>
                        <a:rPr lang="ru-RU" sz="1200" dirty="0" smtClean="0">
                          <a:effectLst/>
                        </a:rPr>
                        <a:t> 000 000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+mn-lt"/>
                        </a:rPr>
                        <a:t>20.06.2018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19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«Получение сертификатов»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5 000 000</a:t>
                      </a:r>
                      <a:r>
                        <a:rPr lang="en-US" sz="1200" b="0" dirty="0" smtClean="0">
                          <a:effectLst/>
                        </a:rPr>
                        <a:t>/4 559 510</a:t>
                      </a:r>
                      <a:r>
                        <a:rPr lang="ru-RU" sz="1200" b="0" dirty="0" smtClean="0">
                          <a:effectLst/>
                        </a:rPr>
                        <a:t> </a:t>
                      </a:r>
                      <a:endParaRPr lang="ru-RU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effectLst/>
                          <a:latin typeface="+mn-lt"/>
                        </a:rPr>
                        <a:t>18.10</a:t>
                      </a:r>
                      <a:r>
                        <a:rPr lang="ru-RU" sz="1200" b="1" dirty="0" smtClean="0">
                          <a:effectLst/>
                          <a:latin typeface="+mn-lt"/>
                        </a:rPr>
                        <a:t>.2018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71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«Создание и развитие  гостевых домов»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9 480 000</a:t>
                      </a:r>
                      <a:r>
                        <a:rPr lang="ru-RU" sz="1200" dirty="0" smtClean="0">
                          <a:effectLst/>
                        </a:rPr>
                        <a:t> / </a:t>
                      </a:r>
                      <a:r>
                        <a:rPr lang="en-US" sz="1200" dirty="0" smtClean="0">
                          <a:effectLst/>
                        </a:rPr>
                        <a:t>9 480 000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18.06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.2018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4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«Стартовые субсидии»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23 000 000 </a:t>
                      </a:r>
                      <a:endParaRPr lang="ru-RU" sz="12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в течение года 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4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Субсидии субъектам МСП в моногородах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24 319 000</a:t>
                      </a:r>
                      <a:endParaRPr lang="ru-RU" sz="12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в течение года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252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«Приобретение </a:t>
                      </a:r>
                      <a:r>
                        <a:rPr lang="ru-RU" sz="1200" dirty="0" smtClean="0">
                          <a:effectLst/>
                        </a:rPr>
                        <a:t>автоприцепов и автолавок»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5 000 000</a:t>
                      </a:r>
                      <a:r>
                        <a:rPr lang="ru-RU" sz="1200" dirty="0" smtClean="0">
                          <a:effectLst/>
                        </a:rPr>
                        <a:t> / 5 000 000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</a:t>
                      </a:r>
                      <a:r>
                        <a:rPr lang="en-US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149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«Социальное предпринимательство»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5 000 000</a:t>
                      </a:r>
                      <a:r>
                        <a:rPr lang="en-US" sz="1200" b="1" dirty="0" smtClean="0">
                          <a:effectLst/>
                        </a:rPr>
                        <a:t>/</a:t>
                      </a:r>
                      <a:r>
                        <a:rPr lang="ru-RU" sz="1200" b="1" baseline="0" dirty="0" smtClean="0">
                          <a:effectLst/>
                        </a:rPr>
                        <a:t> </a:t>
                      </a:r>
                      <a:r>
                        <a:rPr lang="ru-RU" sz="1200" b="0" baseline="0" dirty="0" smtClean="0">
                          <a:effectLst/>
                        </a:rPr>
                        <a:t>5 000 000</a:t>
                      </a:r>
                      <a:endParaRPr lang="ru-RU" sz="12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21.</a:t>
                      </a:r>
                      <a:r>
                        <a:rPr lang="en-US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09</a:t>
                      </a:r>
                      <a:r>
                        <a:rPr lang="ru-RU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.2018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78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 «Развитие НХП»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3</a:t>
                      </a:r>
                      <a:r>
                        <a:rPr lang="ru-RU" sz="1200" b="1" baseline="0" dirty="0" smtClean="0">
                          <a:effectLst/>
                        </a:rPr>
                        <a:t> 000 00</a:t>
                      </a:r>
                      <a:r>
                        <a:rPr lang="ru-RU" sz="1200" b="1" dirty="0" smtClean="0">
                          <a:effectLst/>
                        </a:rPr>
                        <a:t>0</a:t>
                      </a:r>
                      <a:r>
                        <a:rPr lang="en-US" sz="1200" b="1" dirty="0" smtClean="0">
                          <a:effectLst/>
                        </a:rPr>
                        <a:t>/0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2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----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46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Гранты победителям конкурсов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1</a:t>
                      </a:r>
                      <a:r>
                        <a:rPr lang="ru-RU" sz="1200" b="1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</a:rPr>
                        <a:t> 000 000</a:t>
                      </a:r>
                      <a:endParaRPr lang="ru-RU" sz="1200" b="1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</a:rPr>
                        <a:t>ноябрь-декабрь</a:t>
                      </a:r>
                      <a:endParaRPr lang="ru-RU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187" marR="6187" marT="464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87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">
  <a:themeElements>
    <a:clrScheme name="sample 3">
      <a:dk1>
        <a:srgbClr val="2A4F86"/>
      </a:dk1>
      <a:lt1>
        <a:srgbClr val="FFFFFF"/>
      </a:lt1>
      <a:dk2>
        <a:srgbClr val="3E68D0"/>
      </a:dk2>
      <a:lt2>
        <a:srgbClr val="D3D9DD"/>
      </a:lt2>
      <a:accent1>
        <a:srgbClr val="6C89DA"/>
      </a:accent1>
      <a:accent2>
        <a:srgbClr val="8FAFE9"/>
      </a:accent2>
      <a:accent3>
        <a:srgbClr val="FFFFFF"/>
      </a:accent3>
      <a:accent4>
        <a:srgbClr val="224272"/>
      </a:accent4>
      <a:accent5>
        <a:srgbClr val="BAC4EA"/>
      </a:accent5>
      <a:accent6>
        <a:srgbClr val="819ED3"/>
      </a:accent6>
      <a:hlink>
        <a:srgbClr val="57ABA3"/>
      </a:hlink>
      <a:folHlink>
        <a:srgbClr val="85819D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384D68"/>
        </a:dk1>
        <a:lt1>
          <a:srgbClr val="FFFFFF"/>
        </a:lt1>
        <a:dk2>
          <a:srgbClr val="2B6185"/>
        </a:dk2>
        <a:lt2>
          <a:srgbClr val="D3D9DD"/>
        </a:lt2>
        <a:accent1>
          <a:srgbClr val="638AA1"/>
        </a:accent1>
        <a:accent2>
          <a:srgbClr val="8CA8B5"/>
        </a:accent2>
        <a:accent3>
          <a:srgbClr val="FFFFFF"/>
        </a:accent3>
        <a:accent4>
          <a:srgbClr val="2E4058"/>
        </a:accent4>
        <a:accent5>
          <a:srgbClr val="B7C4CD"/>
        </a:accent5>
        <a:accent6>
          <a:srgbClr val="7E98A4"/>
        </a:accent6>
        <a:hlink>
          <a:srgbClr val="6FA2E7"/>
        </a:hlink>
        <a:folHlink>
          <a:srgbClr val="B2A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BC936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A4F86"/>
        </a:dk1>
        <a:lt1>
          <a:srgbClr val="FFFFFF"/>
        </a:lt1>
        <a:dk2>
          <a:srgbClr val="3E68D0"/>
        </a:dk2>
        <a:lt2>
          <a:srgbClr val="D3D9DD"/>
        </a:lt2>
        <a:accent1>
          <a:srgbClr val="6C89DA"/>
        </a:accent1>
        <a:accent2>
          <a:srgbClr val="8FAFE9"/>
        </a:accent2>
        <a:accent3>
          <a:srgbClr val="FFFFFF"/>
        </a:accent3>
        <a:accent4>
          <a:srgbClr val="224272"/>
        </a:accent4>
        <a:accent5>
          <a:srgbClr val="BAC4EA"/>
        </a:accent5>
        <a:accent6>
          <a:srgbClr val="819ED3"/>
        </a:accent6>
        <a:hlink>
          <a:srgbClr val="57ABA3"/>
        </a:hlink>
        <a:folHlink>
          <a:srgbClr val="85819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24</Template>
  <TotalTime>2289</TotalTime>
  <Words>1268</Words>
  <Application>Microsoft Office PowerPoint</Application>
  <PresentationFormat>Экран (16:9)</PresentationFormat>
  <Paragraphs>322</Paragraphs>
  <Slides>24</Slides>
  <Notes>10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24</vt:lpstr>
      <vt:lpstr>Image</vt:lpstr>
      <vt:lpstr>МЕРЫ ГОСУДАРСТВЕННОЙ ПОДДЕРЖКИ МАЛОГО, СРЕДНЕГО БИЗНЕСА                               В ЛЕНИНГРАДСКОЙ ОБЛАСТИ В 2018 ГОДУ</vt:lpstr>
      <vt:lpstr>Малый, средний бизнес  Ленинградской области</vt:lpstr>
      <vt:lpstr>Малый, средний бизнес  Ленинградской области</vt:lpstr>
      <vt:lpstr>ВИДЫ ПОДДЕРЖКИ                                    МАЛОГО, СРЕДНЕГО БИЗНЕСА В ЛО</vt:lpstr>
      <vt:lpstr>ВИДЫ ПОДДЕРЖКИ                                    МАЛОГО, СРЕДНЕГО БИЗНЕСА В ЛО</vt:lpstr>
      <vt:lpstr>Презентация PowerPoint</vt:lpstr>
      <vt:lpstr>Презентация PowerPoint</vt:lpstr>
      <vt:lpstr>Презентация PowerPoint</vt:lpstr>
      <vt:lpstr>Презентация PowerPoint</vt:lpstr>
      <vt:lpstr>НАЛОГОВЫЕ ЛЬГОТЫ</vt:lpstr>
      <vt:lpstr>ВЫБИРАЕМ ПАТЕНТ!</vt:lpstr>
      <vt:lpstr>Презентация PowerPoint</vt:lpstr>
      <vt:lpstr>КОНСУЛЬТАЦИОННАЯ ПОДДЕРЖКА </vt:lpstr>
      <vt:lpstr>Услуги РЦИ</vt:lpstr>
      <vt:lpstr>Услуги ЦИСС</vt:lpstr>
      <vt:lpstr>УСЛУГИ МФЦ</vt:lpstr>
      <vt:lpstr>ОБУЧЕНИЕ СУБЪЕКТОВ МСП</vt:lpstr>
      <vt:lpstr>   ТЕМЫ СЕМИНАРОВ  ЛОЦПП    </vt:lpstr>
      <vt:lpstr>ФЕДЕРАЛЬНЫЕ ПРОГРАММЫ</vt:lpstr>
      <vt:lpstr> ИНФОРМАЦИОННО-МАРКЕТИНГОВАЯ ПОДДЕРЖКА  </vt:lpstr>
      <vt:lpstr>  Популяризация МСП</vt:lpstr>
      <vt:lpstr> ИНФОРМАЦИОННО-МАРКЕТИНГОВАЯ ПОДДЕРЖКА  </vt:lpstr>
      <vt:lpstr>БИЗНЕС-НАВИГАТОР МСП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Олежка</dc:creator>
  <cp:lastModifiedBy>User</cp:lastModifiedBy>
  <cp:revision>248</cp:revision>
  <cp:lastPrinted>2017-09-04T06:01:03Z</cp:lastPrinted>
  <dcterms:created xsi:type="dcterms:W3CDTF">2017-03-05T20:18:15Z</dcterms:created>
  <dcterms:modified xsi:type="dcterms:W3CDTF">2018-10-08T11:00:09Z</dcterms:modified>
</cp:coreProperties>
</file>